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7"/>
  </p:notesMasterIdLst>
  <p:sldIdLst>
    <p:sldId id="256" r:id="rId2"/>
    <p:sldId id="257" r:id="rId3"/>
    <p:sldId id="263" r:id="rId4"/>
    <p:sldId id="277" r:id="rId5"/>
    <p:sldId id="278" r:id="rId6"/>
    <p:sldId id="268" r:id="rId7"/>
    <p:sldId id="280" r:id="rId8"/>
    <p:sldId id="282" r:id="rId9"/>
    <p:sldId id="283" r:id="rId10"/>
    <p:sldId id="284" r:id="rId11"/>
    <p:sldId id="285" r:id="rId12"/>
    <p:sldId id="286" r:id="rId13"/>
    <p:sldId id="264" r:id="rId14"/>
    <p:sldId id="265" r:id="rId15"/>
    <p:sldId id="276" r:id="rId16"/>
  </p:sldIdLst>
  <p:sldSz cx="18288000" cy="10287000"/>
  <p:notesSz cx="6858000" cy="9144000"/>
  <p:embeddedFontLst>
    <p:embeddedFont>
      <p:font typeface="DM Sans" pitchFamily="2" charset="0"/>
      <p:regular r:id="rId18"/>
      <p:bold r:id="rId19"/>
      <p:italic r:id="rId20"/>
      <p:boldItalic r:id="rId21"/>
    </p:embeddedFont>
    <p:embeddedFont>
      <p:font typeface="DM Serif Display" pitchFamily="2"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595" autoAdjust="0"/>
  </p:normalViewPr>
  <p:slideViewPr>
    <p:cSldViewPr snapToGrid="0">
      <p:cViewPr>
        <p:scale>
          <a:sx n="50" d="100"/>
          <a:sy n="50" d="100"/>
        </p:scale>
        <p:origin x="946" y="10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 name="Google Shape;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B2103DD-0527-18B5-C770-EB7FA660A34E}"/>
            </a:ext>
          </a:extLst>
        </p:cNvPr>
        <p:cNvGrpSpPr/>
        <p:nvPr/>
      </p:nvGrpSpPr>
      <p:grpSpPr>
        <a:xfrm>
          <a:off x="0" y="0"/>
          <a:ext cx="0" cy="0"/>
          <a:chOff x="0" y="0"/>
          <a:chExt cx="0" cy="0"/>
        </a:xfrm>
      </p:grpSpPr>
      <p:sp>
        <p:nvSpPr>
          <p:cNvPr id="88" name="Google Shape;88;p8:notes">
            <a:extLst>
              <a:ext uri="{FF2B5EF4-FFF2-40B4-BE49-F238E27FC236}">
                <a16:creationId xmlns:a16="http://schemas.microsoft.com/office/drawing/2014/main" id="{D10DE46E-33DA-48C8-C61F-46062BC7A8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8:notes">
            <a:extLst>
              <a:ext uri="{FF2B5EF4-FFF2-40B4-BE49-F238E27FC236}">
                <a16:creationId xmlns:a16="http://schemas.microsoft.com/office/drawing/2014/main" id="{9F6D2BAD-5E5F-1027-2AF0-BCED330C24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1415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ADCA05E-37E0-704D-3D80-97360162141A}"/>
            </a:ext>
          </a:extLst>
        </p:cNvPr>
        <p:cNvGrpSpPr/>
        <p:nvPr/>
      </p:nvGrpSpPr>
      <p:grpSpPr>
        <a:xfrm>
          <a:off x="0" y="0"/>
          <a:ext cx="0" cy="0"/>
          <a:chOff x="0" y="0"/>
          <a:chExt cx="0" cy="0"/>
        </a:xfrm>
      </p:grpSpPr>
      <p:sp>
        <p:nvSpPr>
          <p:cNvPr id="88" name="Google Shape;88;p8:notes">
            <a:extLst>
              <a:ext uri="{FF2B5EF4-FFF2-40B4-BE49-F238E27FC236}">
                <a16:creationId xmlns:a16="http://schemas.microsoft.com/office/drawing/2014/main" id="{425FEF8B-678E-7E05-DAE8-F9E8722ABF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8:notes">
            <a:extLst>
              <a:ext uri="{FF2B5EF4-FFF2-40B4-BE49-F238E27FC236}">
                <a16:creationId xmlns:a16="http://schemas.microsoft.com/office/drawing/2014/main" id="{42AB4569-0A19-DD43-FB4F-C167884ED5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2158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C292379F-D291-3841-B752-F0B9C2B2CAAD}"/>
            </a:ext>
          </a:extLst>
        </p:cNvPr>
        <p:cNvGrpSpPr/>
        <p:nvPr/>
      </p:nvGrpSpPr>
      <p:grpSpPr>
        <a:xfrm>
          <a:off x="0" y="0"/>
          <a:ext cx="0" cy="0"/>
          <a:chOff x="0" y="0"/>
          <a:chExt cx="0" cy="0"/>
        </a:xfrm>
      </p:grpSpPr>
      <p:sp>
        <p:nvSpPr>
          <p:cNvPr id="88" name="Google Shape;88;p8:notes">
            <a:extLst>
              <a:ext uri="{FF2B5EF4-FFF2-40B4-BE49-F238E27FC236}">
                <a16:creationId xmlns:a16="http://schemas.microsoft.com/office/drawing/2014/main" id="{A4CF8E8E-9AD3-C9B3-5192-81966F8CE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8:notes">
            <a:extLst>
              <a:ext uri="{FF2B5EF4-FFF2-40B4-BE49-F238E27FC236}">
                <a16:creationId xmlns:a16="http://schemas.microsoft.com/office/drawing/2014/main" id="{5A0E132C-AF28-D71C-E9B5-ECEDB7CFC7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1426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1D6F75A1-A8F2-8932-4A1C-5D6D42533383}"/>
            </a:ext>
          </a:extLst>
        </p:cNvPr>
        <p:cNvGrpSpPr/>
        <p:nvPr/>
      </p:nvGrpSpPr>
      <p:grpSpPr>
        <a:xfrm>
          <a:off x="0" y="0"/>
          <a:ext cx="0" cy="0"/>
          <a:chOff x="0" y="0"/>
          <a:chExt cx="0" cy="0"/>
        </a:xfrm>
      </p:grpSpPr>
      <p:sp>
        <p:nvSpPr>
          <p:cNvPr id="88" name="Google Shape;88;p8:notes">
            <a:extLst>
              <a:ext uri="{FF2B5EF4-FFF2-40B4-BE49-F238E27FC236}">
                <a16:creationId xmlns:a16="http://schemas.microsoft.com/office/drawing/2014/main" id="{82B2B798-884D-D4C3-3859-7C6F4ED47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8:notes">
            <a:extLst>
              <a:ext uri="{FF2B5EF4-FFF2-40B4-BE49-F238E27FC236}">
                <a16:creationId xmlns:a16="http://schemas.microsoft.com/office/drawing/2014/main" id="{76CA3BAD-6A08-B57F-CC79-F18A31D996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8350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 name="Google Shape;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47E89B13-01F8-0FDB-4B10-309F567594EF}"/>
            </a:ext>
          </a:extLst>
        </p:cNvPr>
        <p:cNvGrpSpPr/>
        <p:nvPr/>
      </p:nvGrpSpPr>
      <p:grpSpPr>
        <a:xfrm>
          <a:off x="0" y="0"/>
          <a:ext cx="0" cy="0"/>
          <a:chOff x="0" y="0"/>
          <a:chExt cx="0" cy="0"/>
        </a:xfrm>
      </p:grpSpPr>
      <p:sp>
        <p:nvSpPr>
          <p:cNvPr id="88" name="Google Shape;88;p8:notes">
            <a:extLst>
              <a:ext uri="{FF2B5EF4-FFF2-40B4-BE49-F238E27FC236}">
                <a16:creationId xmlns:a16="http://schemas.microsoft.com/office/drawing/2014/main" id="{E96C7196-E26F-D710-4AB8-F12E2A9EC2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8:notes">
            <a:extLst>
              <a:ext uri="{FF2B5EF4-FFF2-40B4-BE49-F238E27FC236}">
                <a16:creationId xmlns:a16="http://schemas.microsoft.com/office/drawing/2014/main" id="{6EA25486-9AA2-8B78-A40A-03518E71B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934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3293E6EA-4D27-8361-8796-ED841AE48C3B}"/>
            </a:ext>
          </a:extLst>
        </p:cNvPr>
        <p:cNvGrpSpPr/>
        <p:nvPr/>
      </p:nvGrpSpPr>
      <p:grpSpPr>
        <a:xfrm>
          <a:off x="0" y="0"/>
          <a:ext cx="0" cy="0"/>
          <a:chOff x="0" y="0"/>
          <a:chExt cx="0" cy="0"/>
        </a:xfrm>
      </p:grpSpPr>
      <p:sp>
        <p:nvSpPr>
          <p:cNvPr id="88" name="Google Shape;88;p8:notes">
            <a:extLst>
              <a:ext uri="{FF2B5EF4-FFF2-40B4-BE49-F238E27FC236}">
                <a16:creationId xmlns:a16="http://schemas.microsoft.com/office/drawing/2014/main" id="{452ADF7A-4A0C-F0C2-E08B-763E56BBB0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8:notes">
            <a:extLst>
              <a:ext uri="{FF2B5EF4-FFF2-40B4-BE49-F238E27FC236}">
                <a16:creationId xmlns:a16="http://schemas.microsoft.com/office/drawing/2014/main" id="{5EE777EB-3CA0-E5C0-79BA-D2B77A280D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481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FF5B22CF-7B44-A73A-C13E-13EC5F440ED4}"/>
            </a:ext>
          </a:extLst>
        </p:cNvPr>
        <p:cNvGrpSpPr/>
        <p:nvPr/>
      </p:nvGrpSpPr>
      <p:grpSpPr>
        <a:xfrm>
          <a:off x="0" y="0"/>
          <a:ext cx="0" cy="0"/>
          <a:chOff x="0" y="0"/>
          <a:chExt cx="0" cy="0"/>
        </a:xfrm>
      </p:grpSpPr>
      <p:sp>
        <p:nvSpPr>
          <p:cNvPr id="144" name="Google Shape;144;p13:notes">
            <a:extLst>
              <a:ext uri="{FF2B5EF4-FFF2-40B4-BE49-F238E27FC236}">
                <a16:creationId xmlns:a16="http://schemas.microsoft.com/office/drawing/2014/main" id="{0AA9228B-E18A-0EE6-B079-2547584B96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3:notes">
            <a:extLst>
              <a:ext uri="{FF2B5EF4-FFF2-40B4-BE49-F238E27FC236}">
                <a16:creationId xmlns:a16="http://schemas.microsoft.com/office/drawing/2014/main" id="{CEDA92C3-C8EC-5A8E-B8DD-BCFC226DCC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942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CF997C40-0FA5-0033-9814-C3F974E421B3}"/>
            </a:ext>
          </a:extLst>
        </p:cNvPr>
        <p:cNvGrpSpPr/>
        <p:nvPr/>
      </p:nvGrpSpPr>
      <p:grpSpPr>
        <a:xfrm>
          <a:off x="0" y="0"/>
          <a:ext cx="0" cy="0"/>
          <a:chOff x="0" y="0"/>
          <a:chExt cx="0" cy="0"/>
        </a:xfrm>
      </p:grpSpPr>
      <p:sp>
        <p:nvSpPr>
          <p:cNvPr id="88" name="Google Shape;88;p8:notes">
            <a:extLst>
              <a:ext uri="{FF2B5EF4-FFF2-40B4-BE49-F238E27FC236}">
                <a16:creationId xmlns:a16="http://schemas.microsoft.com/office/drawing/2014/main" id="{0A991054-EA2A-5272-4538-AB3285D4A5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8:notes">
            <a:extLst>
              <a:ext uri="{FF2B5EF4-FFF2-40B4-BE49-F238E27FC236}">
                <a16:creationId xmlns:a16="http://schemas.microsoft.com/office/drawing/2014/main" id="{7127AC8A-DE59-EB6E-BCC1-0705A1E88F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715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086986A8-678F-1946-8FA1-2B674996AC23}"/>
            </a:ext>
          </a:extLst>
        </p:cNvPr>
        <p:cNvGrpSpPr/>
        <p:nvPr/>
      </p:nvGrpSpPr>
      <p:grpSpPr>
        <a:xfrm>
          <a:off x="0" y="0"/>
          <a:ext cx="0" cy="0"/>
          <a:chOff x="0" y="0"/>
          <a:chExt cx="0" cy="0"/>
        </a:xfrm>
      </p:grpSpPr>
      <p:sp>
        <p:nvSpPr>
          <p:cNvPr id="88" name="Google Shape;88;p8:notes">
            <a:extLst>
              <a:ext uri="{FF2B5EF4-FFF2-40B4-BE49-F238E27FC236}">
                <a16:creationId xmlns:a16="http://schemas.microsoft.com/office/drawing/2014/main" id="{BC2E1E78-E160-9296-E342-69A3DB767C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8:notes">
            <a:extLst>
              <a:ext uri="{FF2B5EF4-FFF2-40B4-BE49-F238E27FC236}">
                <a16:creationId xmlns:a16="http://schemas.microsoft.com/office/drawing/2014/main" id="{1A587251-7B98-B49E-D9D8-153F9B45BC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08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429000" y="4598900"/>
            <a:ext cx="11457000" cy="1633800"/>
          </a:xfrm>
          <a:prstGeom prst="rect">
            <a:avLst/>
          </a:prstGeom>
        </p:spPr>
        <p:txBody>
          <a:bodyPr spcFirstLastPara="1" wrap="square" lIns="0" tIns="0" rIns="0" bIns="0" anchor="ctr" anchorCtr="0">
            <a:noAutofit/>
          </a:bodyPr>
          <a:lstStyle>
            <a:lvl1pPr lvl="0">
              <a:lnSpc>
                <a:spcPct val="70000"/>
              </a:lnSpc>
              <a:spcBef>
                <a:spcPts val="0"/>
              </a:spcBef>
              <a:spcAft>
                <a:spcPts val="0"/>
              </a:spcAft>
              <a:buSzPts val="14400"/>
              <a:buNone/>
              <a:defRPr sz="1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282400" y="2238925"/>
            <a:ext cx="16418700" cy="7140300"/>
          </a:xfrm>
          <a:prstGeom prst="rect">
            <a:avLst/>
          </a:prstGeom>
        </p:spPr>
        <p:txBody>
          <a:bodyPr spcFirstLastPara="1" wrap="square" lIns="0" tIns="0" rIns="0" bIns="0" anchor="t" anchorCtr="0">
            <a:noAutofit/>
          </a:bodyPr>
          <a:lstStyle>
            <a:lvl1pPr marL="457200" lvl="0" indent="-889000">
              <a:lnSpc>
                <a:spcPct val="90000"/>
              </a:lnSpc>
              <a:spcBef>
                <a:spcPts val="640"/>
              </a:spcBef>
              <a:spcAft>
                <a:spcPts val="0"/>
              </a:spcAft>
              <a:buSzPts val="10400"/>
              <a:buChar char="•"/>
              <a:defRPr sz="10400"/>
            </a:lvl1pPr>
            <a:lvl2pPr marL="914400" lvl="1"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2pPr>
            <a:lvl3pPr marL="1371600" lvl="2"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3pPr>
            <a:lvl4pPr marL="1828800" lvl="3"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4pPr>
            <a:lvl5pPr marL="2286000" lvl="4"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5pPr>
            <a:lvl6pPr marL="2743200" lvl="5"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6pPr>
            <a:lvl7pPr marL="3200400" lvl="6"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7pPr>
            <a:lvl8pPr marL="3657600" lvl="7"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8pPr>
            <a:lvl9pPr marL="4114800" lvl="8" indent="-889000">
              <a:lnSpc>
                <a:spcPct val="90000"/>
              </a:lnSpc>
              <a:spcBef>
                <a:spcPts val="640"/>
              </a:spcBef>
              <a:spcAft>
                <a:spcPts val="0"/>
              </a:spcAft>
              <a:buSzPts val="10400"/>
              <a:buFont typeface="DM Serif Display"/>
              <a:buChar char="•"/>
              <a:defRPr sz="104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allery" type="twoObj">
  <p:cSld name="TWO_OBJECTS">
    <p:spTree>
      <p:nvGrpSpPr>
        <p:cNvPr id="1" name="Shape 21"/>
        <p:cNvGrpSpPr/>
        <p:nvPr/>
      </p:nvGrpSpPr>
      <p:grpSpPr>
        <a:xfrm>
          <a:off x="0" y="0"/>
          <a:ext cx="0" cy="0"/>
          <a:chOff x="0" y="0"/>
          <a:chExt cx="0" cy="0"/>
        </a:xfrm>
      </p:grpSpPr>
      <p:sp>
        <p:nvSpPr>
          <p:cNvPr id="22" name="Google Shape;22;p6"/>
          <p:cNvSpPr>
            <a:spLocks noGrp="1"/>
          </p:cNvSpPr>
          <p:nvPr>
            <p:ph type="pic" idx="2"/>
          </p:nvPr>
        </p:nvSpPr>
        <p:spPr>
          <a:xfrm>
            <a:off x="5906725" y="1032300"/>
            <a:ext cx="5560800" cy="3161400"/>
          </a:xfrm>
          <a:prstGeom prst="rect">
            <a:avLst/>
          </a:prstGeom>
          <a:noFill/>
          <a:ln>
            <a:noFill/>
          </a:ln>
        </p:spPr>
      </p:sp>
      <p:sp>
        <p:nvSpPr>
          <p:cNvPr id="23" name="Google Shape;23;p6"/>
          <p:cNvSpPr>
            <a:spLocks noGrp="1"/>
          </p:cNvSpPr>
          <p:nvPr>
            <p:ph type="pic" idx="3"/>
          </p:nvPr>
        </p:nvSpPr>
        <p:spPr>
          <a:xfrm>
            <a:off x="12365925" y="1032300"/>
            <a:ext cx="5560800" cy="3161400"/>
          </a:xfrm>
          <a:prstGeom prst="rect">
            <a:avLst/>
          </a:prstGeom>
          <a:noFill/>
          <a:ln>
            <a:noFill/>
          </a:ln>
        </p:spPr>
      </p:sp>
      <p:sp>
        <p:nvSpPr>
          <p:cNvPr id="24" name="Google Shape;24;p6"/>
          <p:cNvSpPr>
            <a:spLocks noGrp="1"/>
          </p:cNvSpPr>
          <p:nvPr>
            <p:ph type="pic" idx="4"/>
          </p:nvPr>
        </p:nvSpPr>
        <p:spPr>
          <a:xfrm>
            <a:off x="-2889600" y="4570175"/>
            <a:ext cx="5560800" cy="3161400"/>
          </a:xfrm>
          <a:prstGeom prst="rect">
            <a:avLst/>
          </a:prstGeom>
          <a:noFill/>
          <a:ln>
            <a:noFill/>
          </a:ln>
        </p:spPr>
      </p:sp>
      <p:sp>
        <p:nvSpPr>
          <p:cNvPr id="25" name="Google Shape;25;p6"/>
          <p:cNvSpPr>
            <a:spLocks noGrp="1"/>
          </p:cNvSpPr>
          <p:nvPr>
            <p:ph type="pic" idx="5"/>
          </p:nvPr>
        </p:nvSpPr>
        <p:spPr>
          <a:xfrm>
            <a:off x="3569600" y="4570175"/>
            <a:ext cx="5560800" cy="3161400"/>
          </a:xfrm>
          <a:prstGeom prst="rect">
            <a:avLst/>
          </a:prstGeom>
          <a:noFill/>
          <a:ln>
            <a:noFill/>
          </a:ln>
        </p:spPr>
      </p:sp>
      <p:sp>
        <p:nvSpPr>
          <p:cNvPr id="26" name="Google Shape;26;p6"/>
          <p:cNvSpPr>
            <a:spLocks noGrp="1"/>
          </p:cNvSpPr>
          <p:nvPr>
            <p:ph type="pic" idx="6"/>
          </p:nvPr>
        </p:nvSpPr>
        <p:spPr>
          <a:xfrm>
            <a:off x="10028800" y="4570175"/>
            <a:ext cx="5560800" cy="3161400"/>
          </a:xfrm>
          <a:prstGeom prst="rect">
            <a:avLst/>
          </a:prstGeom>
          <a:noFill/>
          <a:ln>
            <a:noFill/>
          </a:ln>
        </p:spPr>
      </p:sp>
      <p:sp>
        <p:nvSpPr>
          <p:cNvPr id="27" name="Google Shape;27;p6"/>
          <p:cNvSpPr>
            <a:spLocks noGrp="1"/>
          </p:cNvSpPr>
          <p:nvPr>
            <p:ph type="pic" idx="7"/>
          </p:nvPr>
        </p:nvSpPr>
        <p:spPr>
          <a:xfrm>
            <a:off x="16431325" y="4595100"/>
            <a:ext cx="5560800" cy="3161400"/>
          </a:xfrm>
          <a:prstGeom prst="rect">
            <a:avLst/>
          </a:prstGeom>
          <a:noFill/>
          <a:ln>
            <a:noFill/>
          </a:ln>
        </p:spPr>
      </p:sp>
      <p:sp>
        <p:nvSpPr>
          <p:cNvPr id="28" name="Google Shape;28;p6"/>
          <p:cNvSpPr>
            <a:spLocks noGrp="1"/>
          </p:cNvSpPr>
          <p:nvPr>
            <p:ph type="pic" idx="8"/>
          </p:nvPr>
        </p:nvSpPr>
        <p:spPr>
          <a:xfrm>
            <a:off x="-552475" y="1032300"/>
            <a:ext cx="5560800" cy="31614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chemeClr val="lt1"/>
              </a:buClr>
              <a:buSzPts val="4400"/>
              <a:buFont typeface="DM Serif Display"/>
              <a:buNone/>
              <a:defRPr sz="4400" i="0" u="none" strike="noStrike" cap="none">
                <a:solidFill>
                  <a:schemeClr val="lt1"/>
                </a:solidFill>
                <a:latin typeface="DM Serif Display"/>
                <a:ea typeface="DM Serif Display"/>
                <a:cs typeface="DM Serif Display"/>
                <a:sym typeface="DM Serif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31800" algn="l" rtl="0">
              <a:spcBef>
                <a:spcPts val="640"/>
              </a:spcBef>
              <a:spcAft>
                <a:spcPts val="0"/>
              </a:spcAft>
              <a:buClr>
                <a:schemeClr val="lt1"/>
              </a:buClr>
              <a:buSzPts val="3200"/>
              <a:buFont typeface="DM Serif Display"/>
              <a:buChar char="•"/>
              <a:defRPr sz="3200" i="0" u="none" strike="noStrike" cap="none">
                <a:solidFill>
                  <a:schemeClr val="lt1"/>
                </a:solidFill>
                <a:latin typeface="DM Serif Display"/>
                <a:ea typeface="DM Serif Display"/>
                <a:cs typeface="DM Serif Display"/>
                <a:sym typeface="DM Serif Display"/>
              </a:defRPr>
            </a:lvl1pPr>
            <a:lvl2pPr marL="914400" marR="0" lvl="1" indent="-406400" algn="l" rtl="0">
              <a:spcBef>
                <a:spcPts val="560"/>
              </a:spcBef>
              <a:spcAft>
                <a:spcPts val="0"/>
              </a:spcAft>
              <a:buClr>
                <a:schemeClr val="lt1"/>
              </a:buClr>
              <a:buSzPts val="2800"/>
              <a:buFont typeface="DM Sans"/>
              <a:buChar char="–"/>
              <a:defRPr sz="2800" i="0" u="none" strike="noStrike" cap="none">
                <a:solidFill>
                  <a:schemeClr val="lt1"/>
                </a:solidFill>
                <a:latin typeface="DM Sans"/>
                <a:ea typeface="DM Sans"/>
                <a:cs typeface="DM Sans"/>
                <a:sym typeface="DM Sans"/>
              </a:defRPr>
            </a:lvl2pPr>
            <a:lvl3pPr marL="1371600" marR="0" lvl="2" indent="-381000" algn="l" rtl="0">
              <a:spcBef>
                <a:spcPts val="480"/>
              </a:spcBef>
              <a:spcAft>
                <a:spcPts val="0"/>
              </a:spcAft>
              <a:buClr>
                <a:schemeClr val="lt1"/>
              </a:buClr>
              <a:buSzPts val="2400"/>
              <a:buFont typeface="DM Sans"/>
              <a:buChar char="•"/>
              <a:defRPr sz="2400" i="0" u="none" strike="noStrike" cap="none">
                <a:solidFill>
                  <a:schemeClr val="lt1"/>
                </a:solidFill>
                <a:latin typeface="DM Sans"/>
                <a:ea typeface="DM Sans"/>
                <a:cs typeface="DM Sans"/>
                <a:sym typeface="DM Sans"/>
              </a:defRPr>
            </a:lvl3pPr>
            <a:lvl4pPr marL="1828800" marR="0" lvl="3"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4pPr>
            <a:lvl5pPr marL="2286000" marR="0" lvl="4"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5pPr>
            <a:lvl6pPr marL="2743200" marR="0" lvl="5"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6pPr>
            <a:lvl7pPr marL="3200400" marR="0" lvl="6"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7pPr>
            <a:lvl8pPr marL="3657600" marR="0" lvl="7"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8pPr>
            <a:lvl9pPr marL="4114800" marR="0" lvl="8" indent="-355600" algn="l" rtl="0">
              <a:spcBef>
                <a:spcPts val="400"/>
              </a:spcBef>
              <a:spcAft>
                <a:spcPts val="0"/>
              </a:spcAft>
              <a:buClr>
                <a:schemeClr val="lt1"/>
              </a:buClr>
              <a:buSzPts val="2000"/>
              <a:buFont typeface="DM Sans"/>
              <a:buChar char="•"/>
              <a:defRPr sz="2000" i="0" u="none" strike="noStrike" cap="none">
                <a:solidFill>
                  <a:schemeClr val="lt1"/>
                </a:solidFill>
                <a:latin typeface="DM Sans"/>
                <a:ea typeface="DM Sans"/>
                <a:cs typeface="DM Sans"/>
                <a:sym typeface="DM Sans"/>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
        <p:cNvGrpSpPr/>
        <p:nvPr/>
      </p:nvGrpSpPr>
      <p:grpSpPr>
        <a:xfrm>
          <a:off x="0" y="0"/>
          <a:ext cx="0" cy="0"/>
          <a:chOff x="0" y="0"/>
          <a:chExt cx="0" cy="0"/>
        </a:xfrm>
      </p:grpSpPr>
      <p:sp>
        <p:nvSpPr>
          <p:cNvPr id="33" name="Google Shape;33;p7"/>
          <p:cNvSpPr txBox="1"/>
          <p:nvPr/>
        </p:nvSpPr>
        <p:spPr>
          <a:xfrm>
            <a:off x="933449" y="7571810"/>
            <a:ext cx="15407763" cy="2154436"/>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20000" dirty="0">
                <a:solidFill>
                  <a:srgbClr val="FFFFFF"/>
                </a:solidFill>
                <a:latin typeface="DM Serif Display"/>
                <a:ea typeface="DM Serif Display"/>
                <a:cs typeface="DM Serif Display"/>
                <a:sym typeface="DM Serif Display"/>
              </a:rPr>
              <a:t>C</a:t>
            </a:r>
            <a:r>
              <a:rPr lang="en-US" sz="20000" b="0" i="0" u="none" strike="noStrike" cap="none" dirty="0">
                <a:solidFill>
                  <a:srgbClr val="FFFFFF"/>
                </a:solidFill>
                <a:latin typeface="DM Serif Display"/>
                <a:ea typeface="DM Serif Display"/>
                <a:cs typeface="DM Serif Display"/>
                <a:sym typeface="DM Serif Display"/>
              </a:rPr>
              <a:t>ase Study 1</a:t>
            </a:r>
            <a:endParaRPr dirty="0"/>
          </a:p>
        </p:txBody>
      </p:sp>
      <p:sp>
        <p:nvSpPr>
          <p:cNvPr id="34" name="Google Shape;34;p7"/>
          <p:cNvSpPr txBox="1"/>
          <p:nvPr/>
        </p:nvSpPr>
        <p:spPr>
          <a:xfrm>
            <a:off x="1028700" y="6690430"/>
            <a:ext cx="5728091" cy="393954"/>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200" b="0" i="0" u="none" strike="noStrike" cap="none" dirty="0">
                <a:solidFill>
                  <a:srgbClr val="FFFFFF"/>
                </a:solidFill>
                <a:latin typeface="DM Serif Display"/>
                <a:ea typeface="DM Serif Display"/>
                <a:cs typeface="DM Serif Display"/>
                <a:sym typeface="DM Serif Display"/>
              </a:rPr>
              <a:t>Group 4</a:t>
            </a:r>
            <a:endParaRPr lang="en-US" dirty="0"/>
          </a:p>
        </p:txBody>
      </p:sp>
      <p:sp>
        <p:nvSpPr>
          <p:cNvPr id="35" name="Google Shape;35;p7"/>
          <p:cNvSpPr txBox="1"/>
          <p:nvPr/>
        </p:nvSpPr>
        <p:spPr>
          <a:xfrm>
            <a:off x="1028700" y="434774"/>
            <a:ext cx="5728091" cy="258532"/>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DePaul University</a:t>
            </a:r>
            <a:endParaRPr dirty="0"/>
          </a:p>
        </p:txBody>
      </p:sp>
      <p:sp>
        <p:nvSpPr>
          <p:cNvPr id="36" name="Google Shape;36;p7"/>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rgbClr val="FFFFFF"/>
                </a:solidFill>
                <a:latin typeface="DM Serif Display"/>
                <a:ea typeface="DM Serif Display"/>
                <a:cs typeface="DM Serif Display"/>
                <a:sym typeface="DM Serif Display"/>
              </a:rPr>
              <a:t>Feb</a:t>
            </a:r>
            <a:r>
              <a:rPr lang="en-US" sz="2100" b="0" i="0" u="none" strike="noStrike" cap="none" dirty="0">
                <a:solidFill>
                  <a:srgbClr val="FFFFFF"/>
                </a:solidFill>
                <a:latin typeface="DM Serif Display"/>
                <a:ea typeface="DM Serif Display"/>
                <a:cs typeface="DM Serif Display"/>
                <a:sym typeface="DM Serif Display"/>
              </a:rPr>
              <a:t> </a:t>
            </a:r>
            <a:r>
              <a:rPr lang="en-US" sz="2100" dirty="0">
                <a:solidFill>
                  <a:srgbClr val="FFFFFF"/>
                </a:solidFill>
                <a:latin typeface="DM Serif Display"/>
                <a:ea typeface="DM Serif Display"/>
                <a:cs typeface="DM Serif Display"/>
                <a:sym typeface="DM Serif Display"/>
              </a:rPr>
              <a:t>0</a:t>
            </a:r>
            <a:r>
              <a:rPr lang="en-US" sz="2100" b="0" i="0" u="none" strike="noStrike" cap="none" dirty="0">
                <a:solidFill>
                  <a:srgbClr val="FFFFFF"/>
                </a:solidFill>
                <a:latin typeface="DM Serif Display"/>
                <a:ea typeface="DM Serif Display"/>
                <a:cs typeface="DM Serif Display"/>
                <a:sym typeface="DM Serif Display"/>
              </a:rPr>
              <a:t>9, 2025</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a:extLst>
            <a:ext uri="{FF2B5EF4-FFF2-40B4-BE49-F238E27FC236}">
              <a16:creationId xmlns:a16="http://schemas.microsoft.com/office/drawing/2014/main" id="{973749C1-55FB-24FA-E641-31DF13FA16BE}"/>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8EB397FB-EB72-1C72-85B2-640FE4250F5D}"/>
              </a:ext>
            </a:extLst>
          </p:cNvPr>
          <p:cNvSpPr txBox="1"/>
          <p:nvPr/>
        </p:nvSpPr>
        <p:spPr>
          <a:xfrm>
            <a:off x="3892745" y="1064872"/>
            <a:ext cx="11551300" cy="646331"/>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000" b="0" i="0" u="none" strike="noStrike" cap="none" dirty="0">
                <a:solidFill>
                  <a:srgbClr val="FFFFFF"/>
                </a:solidFill>
                <a:latin typeface="DM Serif Display"/>
                <a:ea typeface="DM Serif Display"/>
                <a:cs typeface="DM Serif Display"/>
                <a:sym typeface="DM Serif Display"/>
              </a:rPr>
              <a:t>Analysis and Results</a:t>
            </a:r>
            <a:endParaRPr sz="1100" dirty="0"/>
          </a:p>
        </p:txBody>
      </p:sp>
      <p:sp>
        <p:nvSpPr>
          <p:cNvPr id="93" name="Google Shape;93;p14">
            <a:extLst>
              <a:ext uri="{FF2B5EF4-FFF2-40B4-BE49-F238E27FC236}">
                <a16:creationId xmlns:a16="http://schemas.microsoft.com/office/drawing/2014/main" id="{F1005A4F-C97F-246A-4088-D777EA2C5106}"/>
              </a:ext>
            </a:extLst>
          </p:cNvPr>
          <p:cNvSpPr txBox="1"/>
          <p:nvPr/>
        </p:nvSpPr>
        <p:spPr>
          <a:xfrm>
            <a:off x="3853272" y="1237227"/>
            <a:ext cx="10786935" cy="33701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lang="en-US" sz="4000" b="0" i="0" u="none" strike="noStrike" cap="none" dirty="0">
              <a:solidFill>
                <a:schemeClr val="bg1"/>
              </a:solidFill>
              <a:latin typeface="DM Sans" pitchFamily="2" charset="0"/>
              <a:ea typeface="DM Sans"/>
              <a:cs typeface="DM Sans"/>
              <a:sym typeface="DM Sans"/>
            </a:endParaRPr>
          </a:p>
          <a:p>
            <a:pPr marL="0" indent="0">
              <a:buNone/>
            </a:pPr>
            <a:r>
              <a:rPr lang="en-US" sz="2400" dirty="0">
                <a:solidFill>
                  <a:schemeClr val="bg1"/>
                </a:solidFill>
                <a:latin typeface="DM Sans" pitchFamily="2" charset="0"/>
                <a:cs typeface="Times New Roman" panose="02020603050405020304" pitchFamily="18" charset="0"/>
              </a:rPr>
              <a:t>We processed the products at the plants based on their capacity:</a:t>
            </a:r>
          </a:p>
          <a:p>
            <a:pPr marL="0" indent="0">
              <a:buNone/>
            </a:pPr>
            <a:r>
              <a:rPr lang="en-US" sz="2400" b="1" dirty="0">
                <a:solidFill>
                  <a:srgbClr val="FF0000"/>
                </a:solidFill>
                <a:latin typeface="DM Sans" pitchFamily="2" charset="0"/>
                <a:cs typeface="Times New Roman" panose="02020603050405020304" pitchFamily="18" charset="0"/>
              </a:rPr>
              <a:t>Juice</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Processed entirely in Indiana (1200 units).</a:t>
            </a:r>
          </a:p>
          <a:p>
            <a:pPr marL="0" indent="0">
              <a:buNone/>
            </a:pPr>
            <a:r>
              <a:rPr lang="en-US" sz="2400" b="1" dirty="0">
                <a:solidFill>
                  <a:srgbClr val="FF0000"/>
                </a:solidFill>
                <a:latin typeface="DM Sans" pitchFamily="2" charset="0"/>
                <a:cs typeface="Times New Roman" panose="02020603050405020304" pitchFamily="18" charset="0"/>
              </a:rPr>
              <a:t>Concentrate</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Spread across Virginia, Michigan, Tennessee, and Indiana.</a:t>
            </a:r>
          </a:p>
          <a:p>
            <a:pPr marL="0" indent="0">
              <a:buNone/>
            </a:pPr>
            <a:r>
              <a:rPr lang="en-US" sz="2400" b="1" dirty="0">
                <a:solidFill>
                  <a:srgbClr val="FF0000"/>
                </a:solidFill>
                <a:latin typeface="DM Sans" pitchFamily="2" charset="0"/>
                <a:cs typeface="Times New Roman" panose="02020603050405020304" pitchFamily="18" charset="0"/>
              </a:rPr>
              <a:t>Jelly</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Processed in Michigan (700 units).</a:t>
            </a:r>
          </a:p>
          <a:p>
            <a:pPr marL="0" indent="0">
              <a:buNone/>
            </a:pPr>
            <a:endParaRPr lang="en-US" sz="2400" dirty="0">
              <a:solidFill>
                <a:schemeClr val="bg1"/>
              </a:solidFill>
              <a:latin typeface="DM Sans" pitchFamily="2" charset="0"/>
              <a:cs typeface="Times New Roman" panose="02020603050405020304" pitchFamily="18" charset="0"/>
            </a:endParaRPr>
          </a:p>
          <a:p>
            <a:pPr marL="0" indent="0">
              <a:buNone/>
            </a:pPr>
            <a:endParaRPr lang="en-US" sz="2400" b="1" u="sng" dirty="0">
              <a:solidFill>
                <a:schemeClr val="bg1"/>
              </a:solidFill>
              <a:latin typeface="DM Sans" pitchFamily="2" charset="0"/>
              <a:cs typeface="Times New Roman" panose="02020603050405020304" pitchFamily="18" charset="0"/>
            </a:endParaRPr>
          </a:p>
          <a:p>
            <a:pPr marR="0" lvl="0" algn="l" rtl="0">
              <a:lnSpc>
                <a:spcPct val="100000"/>
              </a:lnSpc>
              <a:spcBef>
                <a:spcPts val="0"/>
              </a:spcBef>
              <a:spcAft>
                <a:spcPts val="0"/>
              </a:spcAft>
            </a:pPr>
            <a:endParaRPr lang="en-US" sz="2100" b="0" i="0" u="none" strike="noStrike" cap="none" dirty="0">
              <a:solidFill>
                <a:schemeClr val="bg1"/>
              </a:solidFill>
              <a:latin typeface="DM Sans"/>
              <a:ea typeface="DM Sans"/>
              <a:cs typeface="DM Sans"/>
              <a:sym typeface="DM Sans"/>
            </a:endParaRPr>
          </a:p>
          <a:p>
            <a:pPr marL="0" marR="0" lvl="0" indent="0" algn="l" rtl="0">
              <a:lnSpc>
                <a:spcPct val="100000"/>
              </a:lnSpc>
              <a:spcBef>
                <a:spcPts val="0"/>
              </a:spcBef>
              <a:spcAft>
                <a:spcPts val="0"/>
              </a:spcAft>
              <a:buNone/>
            </a:pPr>
            <a:endParaRPr dirty="0"/>
          </a:p>
        </p:txBody>
      </p:sp>
      <p:sp>
        <p:nvSpPr>
          <p:cNvPr id="94" name="Google Shape;94;p14">
            <a:extLst>
              <a:ext uri="{FF2B5EF4-FFF2-40B4-BE49-F238E27FC236}">
                <a16:creationId xmlns:a16="http://schemas.microsoft.com/office/drawing/2014/main" id="{D65CC8B3-A07E-6FEE-017D-BB89B3B75333}"/>
              </a:ext>
            </a:extLst>
          </p:cNvPr>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chemeClr val="bg1"/>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95" name="Google Shape;95;p14">
            <a:extLst>
              <a:ext uri="{FF2B5EF4-FFF2-40B4-BE49-F238E27FC236}">
                <a16:creationId xmlns:a16="http://schemas.microsoft.com/office/drawing/2014/main" id="{A7C119B5-F20A-C9BC-52A9-6F67F0C58024}"/>
              </a:ext>
            </a:extLst>
          </p:cNvPr>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chemeClr val="bg1"/>
                </a:solidFill>
                <a:latin typeface="DM Serif Display"/>
                <a:ea typeface="DM Serif Display"/>
                <a:cs typeface="DM Serif Display"/>
                <a:sym typeface="DM Serif Display"/>
              </a:rPr>
              <a:t>Feb</a:t>
            </a:r>
            <a:r>
              <a:rPr lang="en-US" sz="2100" b="0" i="0" u="none" strike="noStrike" cap="none" dirty="0">
                <a:solidFill>
                  <a:schemeClr val="bg1"/>
                </a:solidFill>
                <a:latin typeface="DM Serif Display"/>
                <a:ea typeface="DM Serif Display"/>
                <a:cs typeface="DM Serif Display"/>
                <a:sym typeface="DM Serif Display"/>
              </a:rPr>
              <a:t> </a:t>
            </a:r>
            <a:r>
              <a:rPr lang="en-US" sz="2100" dirty="0">
                <a:solidFill>
                  <a:schemeClr val="bg1"/>
                </a:solidFill>
                <a:latin typeface="DM Serif Display"/>
                <a:ea typeface="DM Serif Display"/>
                <a:cs typeface="DM Serif Display"/>
                <a:sym typeface="DM Serif Display"/>
              </a:rPr>
              <a:t>0</a:t>
            </a:r>
            <a:r>
              <a:rPr lang="en-US" sz="2100" b="0" i="0" u="none" strike="noStrike" cap="none" dirty="0">
                <a:solidFill>
                  <a:schemeClr val="bg1"/>
                </a:solidFill>
                <a:latin typeface="DM Serif Display"/>
                <a:ea typeface="DM Serif Display"/>
                <a:cs typeface="DM Serif Display"/>
                <a:sym typeface="DM Serif Display"/>
              </a:rPr>
              <a:t>9, 2025</a:t>
            </a:r>
            <a:endParaRPr dirty="0">
              <a:solidFill>
                <a:schemeClr val="bg1"/>
              </a:solidFill>
            </a:endParaRPr>
          </a:p>
        </p:txBody>
      </p:sp>
    </p:spTree>
    <p:extLst>
      <p:ext uri="{BB962C8B-B14F-4D97-AF65-F5344CB8AC3E}">
        <p14:creationId xmlns:p14="http://schemas.microsoft.com/office/powerpoint/2010/main" val="3770523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a:extLst>
            <a:ext uri="{FF2B5EF4-FFF2-40B4-BE49-F238E27FC236}">
              <a16:creationId xmlns:a16="http://schemas.microsoft.com/office/drawing/2014/main" id="{4CCDAD79-4282-6142-9B09-43814E045B2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5BD897-02B1-6F9A-3A89-77FB1570F76B}"/>
              </a:ext>
            </a:extLst>
          </p:cNvPr>
          <p:cNvPicPr>
            <a:picLocks noChangeAspect="1"/>
          </p:cNvPicPr>
          <p:nvPr/>
        </p:nvPicPr>
        <p:blipFill>
          <a:blip r:embed="rId3"/>
          <a:stretch>
            <a:fillRect/>
          </a:stretch>
        </p:blipFill>
        <p:spPr>
          <a:xfrm>
            <a:off x="11531209" y="0"/>
            <a:ext cx="7715250" cy="10287000"/>
          </a:xfrm>
          <a:prstGeom prst="rect">
            <a:avLst/>
          </a:prstGeom>
        </p:spPr>
      </p:pic>
      <p:sp>
        <p:nvSpPr>
          <p:cNvPr id="92" name="Google Shape;92;p14">
            <a:extLst>
              <a:ext uri="{FF2B5EF4-FFF2-40B4-BE49-F238E27FC236}">
                <a16:creationId xmlns:a16="http://schemas.microsoft.com/office/drawing/2014/main" id="{20E53E11-9E1F-BC46-0E99-A4F7C80C3563}"/>
              </a:ext>
            </a:extLst>
          </p:cNvPr>
          <p:cNvSpPr txBox="1"/>
          <p:nvPr/>
        </p:nvSpPr>
        <p:spPr>
          <a:xfrm>
            <a:off x="981141" y="1128080"/>
            <a:ext cx="11551300" cy="646331"/>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000" b="0" i="0" u="none" strike="noStrike" cap="none" dirty="0">
                <a:solidFill>
                  <a:srgbClr val="FFFFFF"/>
                </a:solidFill>
                <a:latin typeface="DM Serif Display"/>
                <a:ea typeface="DM Serif Display"/>
                <a:cs typeface="DM Serif Display"/>
                <a:sym typeface="DM Serif Display"/>
              </a:rPr>
              <a:t>Conclusion and Recommendation</a:t>
            </a:r>
            <a:endParaRPr sz="1100" dirty="0"/>
          </a:p>
        </p:txBody>
      </p:sp>
      <p:sp>
        <p:nvSpPr>
          <p:cNvPr id="93" name="Google Shape;93;p14">
            <a:extLst>
              <a:ext uri="{FF2B5EF4-FFF2-40B4-BE49-F238E27FC236}">
                <a16:creationId xmlns:a16="http://schemas.microsoft.com/office/drawing/2014/main" id="{E26AA2A9-E409-9E87-27AA-6E790AC09B5A}"/>
              </a:ext>
            </a:extLst>
          </p:cNvPr>
          <p:cNvSpPr txBox="1"/>
          <p:nvPr/>
        </p:nvSpPr>
        <p:spPr>
          <a:xfrm>
            <a:off x="981141" y="1985072"/>
            <a:ext cx="8868900" cy="7755969"/>
          </a:xfrm>
          <a:prstGeom prst="rect">
            <a:avLst/>
          </a:prstGeom>
          <a:noFill/>
          <a:ln>
            <a:noFill/>
          </a:ln>
        </p:spPr>
        <p:txBody>
          <a:bodyPr spcFirstLastPara="1" wrap="square" lIns="0" tIns="0" rIns="0" bIns="0" anchor="t" anchorCtr="0">
            <a:spAutoFit/>
          </a:bodyPr>
          <a:lstStyle/>
          <a:p>
            <a:pPr marL="0" indent="0">
              <a:buNone/>
            </a:pPr>
            <a:r>
              <a:rPr lang="en-US" sz="2400" b="1" u="sng" dirty="0">
                <a:solidFill>
                  <a:schemeClr val="bg1"/>
                </a:solidFill>
                <a:latin typeface="DM Sans" pitchFamily="2" charset="0"/>
                <a:cs typeface="Times New Roman" panose="02020603050405020304" pitchFamily="18" charset="0"/>
              </a:rPr>
              <a:t>Recommended Actions 1 </a:t>
            </a:r>
          </a:p>
          <a:p>
            <a:pPr marL="0" indent="0">
              <a:buNone/>
            </a:pPr>
            <a:endParaRPr lang="en-US" sz="2400" b="1" u="sng" dirty="0">
              <a:solidFill>
                <a:schemeClr val="bg1"/>
              </a:solidFill>
              <a:latin typeface="DM Sans" pitchFamily="2" charset="0"/>
              <a:cs typeface="Times New Roman" panose="02020603050405020304" pitchFamily="18" charset="0"/>
            </a:endParaRPr>
          </a:p>
          <a:p>
            <a:pPr marL="0" indent="0">
              <a:buNone/>
            </a:pPr>
            <a:r>
              <a:rPr lang="en-US" sz="2400" b="1" dirty="0">
                <a:solidFill>
                  <a:schemeClr val="bg1"/>
                </a:solidFill>
                <a:latin typeface="DM Sans" pitchFamily="2" charset="0"/>
                <a:cs typeface="Times New Roman" panose="02020603050405020304" pitchFamily="18" charset="0"/>
              </a:rPr>
              <a:t>Optimize Transportation Routes:</a:t>
            </a:r>
          </a:p>
          <a:p>
            <a:pPr marL="0" indent="0">
              <a:buNone/>
            </a:pPr>
            <a:endParaRPr lang="en-US" sz="2400" b="1" dirty="0">
              <a:solidFill>
                <a:schemeClr val="bg1"/>
              </a:solidFill>
              <a:latin typeface="DM Sans" pitchFamily="2" charset="0"/>
              <a:cs typeface="Times New Roman" panose="02020603050405020304" pitchFamily="18" charset="0"/>
            </a:endParaRPr>
          </a:p>
          <a:p>
            <a:pPr marL="800100" lvl="1" indent="-342900">
              <a:buFont typeface="Arial" panose="020B0604020202020204" pitchFamily="34" charset="0"/>
              <a:buChar char="•"/>
            </a:pPr>
            <a:r>
              <a:rPr lang="en-US" sz="2400" b="1" dirty="0">
                <a:solidFill>
                  <a:srgbClr val="FF0000"/>
                </a:solidFill>
                <a:latin typeface="DM Sans" pitchFamily="2" charset="0"/>
                <a:cs typeface="Times New Roman" panose="02020603050405020304" pitchFamily="18" charset="0"/>
              </a:rPr>
              <a:t>Focus on Indiana</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Indiana handles a large amount of shipments. We should explore if redirecting some shipments to other plants can reduce costs.</a:t>
            </a:r>
          </a:p>
          <a:p>
            <a:pPr marL="800100" lvl="1" indent="-342900">
              <a:buFont typeface="Arial" panose="020B0604020202020204" pitchFamily="34" charset="0"/>
              <a:buChar char="•"/>
            </a:pPr>
            <a:endParaRPr lang="en-US" sz="2400" dirty="0">
              <a:solidFill>
                <a:schemeClr val="bg1"/>
              </a:solidFill>
              <a:latin typeface="DM Sans" pitchFamily="2" charset="0"/>
              <a:cs typeface="Times New Roman" panose="02020603050405020304" pitchFamily="18" charset="0"/>
            </a:endParaRPr>
          </a:p>
          <a:p>
            <a:pPr marL="800100" lvl="1" indent="-342900">
              <a:buFont typeface="Arial" panose="020B0604020202020204" pitchFamily="34" charset="0"/>
              <a:buChar char="•"/>
            </a:pPr>
            <a:r>
              <a:rPr lang="en-US" sz="2400" b="1" dirty="0">
                <a:solidFill>
                  <a:srgbClr val="FF0000"/>
                </a:solidFill>
                <a:latin typeface="DM Sans" pitchFamily="2" charset="0"/>
                <a:cs typeface="Times New Roman" panose="02020603050405020304" pitchFamily="18" charset="0"/>
              </a:rPr>
              <a:t>Review Ohio Shipments</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Ohio splits its supply between Tennessee and Indiana. We should explore if sending all shipments to one plant could be more efficient.</a:t>
            </a:r>
          </a:p>
          <a:p>
            <a:pPr marL="457200" lvl="1" indent="0">
              <a:buNone/>
            </a:pPr>
            <a:endParaRPr lang="en-US" sz="2400" dirty="0">
              <a:solidFill>
                <a:schemeClr val="bg1"/>
              </a:solidFill>
              <a:latin typeface="DM Sans" pitchFamily="2" charset="0"/>
              <a:cs typeface="Times New Roman" panose="02020603050405020304" pitchFamily="18" charset="0"/>
            </a:endParaRPr>
          </a:p>
          <a:p>
            <a:pPr marL="0" indent="0">
              <a:buNone/>
            </a:pPr>
            <a:r>
              <a:rPr lang="en-US" sz="2400" b="1" dirty="0">
                <a:solidFill>
                  <a:schemeClr val="bg1"/>
                </a:solidFill>
                <a:latin typeface="DM Sans" pitchFamily="2" charset="0"/>
                <a:cs typeface="Times New Roman" panose="02020603050405020304" pitchFamily="18" charset="0"/>
              </a:rPr>
              <a:t>Adjust Processing Allocations</a:t>
            </a:r>
            <a:r>
              <a:rPr lang="en-US" sz="2400" dirty="0">
                <a:solidFill>
                  <a:schemeClr val="bg1"/>
                </a:solidFill>
                <a:latin typeface="DM Sans" pitchFamily="2" charset="0"/>
                <a:cs typeface="Times New Roman" panose="02020603050405020304" pitchFamily="18" charset="0"/>
              </a:rPr>
              <a:t>:</a:t>
            </a:r>
          </a:p>
          <a:p>
            <a:pPr marL="0" indent="0">
              <a:buNone/>
            </a:pPr>
            <a:endParaRPr lang="en-US" sz="2400" dirty="0">
              <a:solidFill>
                <a:schemeClr val="bg1"/>
              </a:solidFill>
              <a:latin typeface="DM Sans" pitchFamily="2" charset="0"/>
              <a:cs typeface="Times New Roman" panose="02020603050405020304" pitchFamily="18" charset="0"/>
            </a:endParaRPr>
          </a:p>
          <a:p>
            <a:pPr marL="800100" lvl="1" indent="-342900">
              <a:buFont typeface="Arial" panose="020B0604020202020204" pitchFamily="34" charset="0"/>
              <a:buChar char="•"/>
            </a:pPr>
            <a:r>
              <a:rPr lang="en-US" sz="2400" b="1" dirty="0">
                <a:solidFill>
                  <a:srgbClr val="FF0000"/>
                </a:solidFill>
                <a:latin typeface="DM Sans" pitchFamily="2" charset="0"/>
                <a:cs typeface="Times New Roman" panose="02020603050405020304" pitchFamily="18" charset="0"/>
              </a:rPr>
              <a:t>Increase Usage of Michigan</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Michigan is not being fully used for juice production. By utilizing Michigan more, we can balance the workload and possibly reduce costs.</a:t>
            </a:r>
          </a:p>
          <a:p>
            <a:pPr marL="800100" lvl="1" indent="-342900">
              <a:buFont typeface="Arial" panose="020B0604020202020204" pitchFamily="34" charset="0"/>
              <a:buChar char="•"/>
            </a:pPr>
            <a:endParaRPr lang="en-US" sz="2400" dirty="0">
              <a:solidFill>
                <a:schemeClr val="bg1"/>
              </a:solidFill>
              <a:latin typeface="DM Sans" pitchFamily="2" charset="0"/>
              <a:cs typeface="Times New Roman" panose="02020603050405020304" pitchFamily="18" charset="0"/>
            </a:endParaRPr>
          </a:p>
          <a:p>
            <a:pPr marL="800100" lvl="1" indent="-342900">
              <a:buFont typeface="Arial" panose="020B0604020202020204" pitchFamily="34" charset="0"/>
              <a:buChar char="•"/>
            </a:pPr>
            <a:r>
              <a:rPr lang="en-US" sz="2400" b="1" dirty="0">
                <a:solidFill>
                  <a:srgbClr val="FF0000"/>
                </a:solidFill>
                <a:latin typeface="DM Sans" pitchFamily="2" charset="0"/>
                <a:cs typeface="Times New Roman" panose="02020603050405020304" pitchFamily="18" charset="0"/>
              </a:rPr>
              <a:t>Redistribute Jelly Production</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Currently, all jelly is processed in Michigan. Processing some in other plants may reduce costs and delays.</a:t>
            </a:r>
          </a:p>
        </p:txBody>
      </p:sp>
      <p:sp>
        <p:nvSpPr>
          <p:cNvPr id="94" name="Google Shape;94;p14">
            <a:extLst>
              <a:ext uri="{FF2B5EF4-FFF2-40B4-BE49-F238E27FC236}">
                <a16:creationId xmlns:a16="http://schemas.microsoft.com/office/drawing/2014/main" id="{CEC81BB1-DA9F-52F7-20B2-F52000515178}"/>
              </a:ext>
            </a:extLst>
          </p:cNvPr>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chemeClr val="bg1"/>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95" name="Google Shape;95;p14">
            <a:extLst>
              <a:ext uri="{FF2B5EF4-FFF2-40B4-BE49-F238E27FC236}">
                <a16:creationId xmlns:a16="http://schemas.microsoft.com/office/drawing/2014/main" id="{78BC9DC3-51FD-58A2-9103-65FF9CA94245}"/>
              </a:ext>
            </a:extLst>
          </p:cNvPr>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chemeClr val="bg1"/>
                </a:solidFill>
                <a:latin typeface="DM Serif Display"/>
                <a:ea typeface="DM Serif Display"/>
                <a:cs typeface="DM Serif Display"/>
                <a:sym typeface="DM Serif Display"/>
              </a:rPr>
              <a:t>Feb</a:t>
            </a:r>
            <a:r>
              <a:rPr lang="en-US" sz="2100" b="0" i="0" u="none" strike="noStrike" cap="none" dirty="0">
                <a:solidFill>
                  <a:schemeClr val="bg1"/>
                </a:solidFill>
                <a:latin typeface="DM Serif Display"/>
                <a:ea typeface="DM Serif Display"/>
                <a:cs typeface="DM Serif Display"/>
                <a:sym typeface="DM Serif Display"/>
              </a:rPr>
              <a:t> </a:t>
            </a:r>
            <a:r>
              <a:rPr lang="en-US" sz="2100" dirty="0">
                <a:solidFill>
                  <a:schemeClr val="bg1"/>
                </a:solidFill>
                <a:latin typeface="DM Serif Display"/>
                <a:ea typeface="DM Serif Display"/>
                <a:cs typeface="DM Serif Display"/>
                <a:sym typeface="DM Serif Display"/>
              </a:rPr>
              <a:t>0</a:t>
            </a:r>
            <a:r>
              <a:rPr lang="en-US" sz="2100" b="0" i="0" u="none" strike="noStrike" cap="none" dirty="0">
                <a:solidFill>
                  <a:schemeClr val="bg1"/>
                </a:solidFill>
                <a:latin typeface="DM Serif Display"/>
                <a:ea typeface="DM Serif Display"/>
                <a:cs typeface="DM Serif Display"/>
                <a:sym typeface="DM Serif Display"/>
              </a:rPr>
              <a:t>9, 2025</a:t>
            </a:r>
            <a:endParaRPr dirty="0">
              <a:solidFill>
                <a:schemeClr val="bg1"/>
              </a:solidFill>
            </a:endParaRPr>
          </a:p>
        </p:txBody>
      </p:sp>
    </p:spTree>
    <p:extLst>
      <p:ext uri="{BB962C8B-B14F-4D97-AF65-F5344CB8AC3E}">
        <p14:creationId xmlns:p14="http://schemas.microsoft.com/office/powerpoint/2010/main" val="2561515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a:extLst>
            <a:ext uri="{FF2B5EF4-FFF2-40B4-BE49-F238E27FC236}">
              <a16:creationId xmlns:a16="http://schemas.microsoft.com/office/drawing/2014/main" id="{7BC7D965-4B81-6488-63C1-753C4ACDF6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B6852F4-DE75-F4B5-E096-01DE60B34C55}"/>
              </a:ext>
            </a:extLst>
          </p:cNvPr>
          <p:cNvPicPr>
            <a:picLocks noChangeAspect="1"/>
          </p:cNvPicPr>
          <p:nvPr/>
        </p:nvPicPr>
        <p:blipFill>
          <a:blip r:embed="rId3"/>
          <a:stretch>
            <a:fillRect/>
          </a:stretch>
        </p:blipFill>
        <p:spPr>
          <a:xfrm>
            <a:off x="161993" y="0"/>
            <a:ext cx="7461504" cy="10287000"/>
          </a:xfrm>
          <a:prstGeom prst="rect">
            <a:avLst/>
          </a:prstGeom>
          <a:ln>
            <a:noFill/>
          </a:ln>
          <a:effectLst>
            <a:softEdge rad="112500"/>
          </a:effectLst>
        </p:spPr>
      </p:pic>
      <p:sp>
        <p:nvSpPr>
          <p:cNvPr id="93" name="Google Shape;93;p14">
            <a:extLst>
              <a:ext uri="{FF2B5EF4-FFF2-40B4-BE49-F238E27FC236}">
                <a16:creationId xmlns:a16="http://schemas.microsoft.com/office/drawing/2014/main" id="{843DF4A2-BF59-D56D-A801-B2AA263F150F}"/>
              </a:ext>
            </a:extLst>
          </p:cNvPr>
          <p:cNvSpPr txBox="1"/>
          <p:nvPr/>
        </p:nvSpPr>
        <p:spPr>
          <a:xfrm>
            <a:off x="7623497" y="1808781"/>
            <a:ext cx="10786935" cy="655564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lang="en-US" sz="4000" b="0" i="0" u="none" strike="noStrike" cap="none" dirty="0">
              <a:solidFill>
                <a:srgbClr val="FFFFFF"/>
              </a:solidFill>
              <a:latin typeface="DM Sans"/>
              <a:ea typeface="DM Sans"/>
              <a:cs typeface="DM Sans"/>
              <a:sym typeface="DM Sans"/>
            </a:endParaRPr>
          </a:p>
          <a:p>
            <a:pPr marL="0" indent="0">
              <a:buNone/>
            </a:pPr>
            <a:r>
              <a:rPr lang="en-US" sz="2800" b="1" dirty="0">
                <a:solidFill>
                  <a:schemeClr val="bg1"/>
                </a:solidFill>
                <a:latin typeface="DM Sans" pitchFamily="2" charset="0"/>
                <a:cs typeface="Times New Roman" panose="02020603050405020304" pitchFamily="18" charset="0"/>
              </a:rPr>
              <a:t>           Recommended Actions 2</a:t>
            </a:r>
          </a:p>
          <a:p>
            <a:pPr marL="0" indent="0">
              <a:buNone/>
            </a:pPr>
            <a:endParaRPr lang="en-US" sz="3400" b="1" u="sng" dirty="0">
              <a:solidFill>
                <a:schemeClr val="bg1"/>
              </a:solidFill>
              <a:latin typeface="DM Sans" pitchFamily="2" charset="0"/>
              <a:cs typeface="Times New Roman" panose="02020603050405020304" pitchFamily="18" charset="0"/>
            </a:endParaRPr>
          </a:p>
          <a:p>
            <a:pPr marL="0" indent="0">
              <a:buNone/>
            </a:pPr>
            <a:r>
              <a:rPr lang="en-US" sz="3400" b="1" dirty="0">
                <a:solidFill>
                  <a:schemeClr val="bg1"/>
                </a:solidFill>
                <a:latin typeface="DM Sans" pitchFamily="2" charset="0"/>
                <a:cs typeface="Times New Roman" panose="02020603050405020304" pitchFamily="18" charset="0"/>
              </a:rPr>
              <a:t>Utilize Plant Capacity Fully</a:t>
            </a:r>
            <a:r>
              <a:rPr lang="en-US" sz="3400" dirty="0">
                <a:solidFill>
                  <a:schemeClr val="bg1"/>
                </a:solidFill>
                <a:latin typeface="DM Sans" pitchFamily="2" charset="0"/>
                <a:cs typeface="Times New Roman" panose="02020603050405020304" pitchFamily="18" charset="0"/>
              </a:rPr>
              <a:t>:</a:t>
            </a:r>
          </a:p>
          <a:p>
            <a:pPr marL="0" indent="0">
              <a:buNone/>
            </a:pPr>
            <a:endParaRPr lang="en-US" sz="3400" dirty="0">
              <a:solidFill>
                <a:schemeClr val="bg1"/>
              </a:solidFill>
              <a:latin typeface="DM Sans" pitchFamily="2" charset="0"/>
              <a:cs typeface="Times New Roman" panose="02020603050405020304" pitchFamily="18" charset="0"/>
            </a:endParaRPr>
          </a:p>
          <a:p>
            <a:pPr marL="457200" lvl="1" indent="0">
              <a:buNone/>
            </a:pPr>
            <a:r>
              <a:rPr lang="en-US" sz="2400" b="1" dirty="0">
                <a:solidFill>
                  <a:srgbClr val="FF0000"/>
                </a:solidFill>
                <a:latin typeface="DM Sans" pitchFamily="2" charset="0"/>
                <a:cs typeface="Times New Roman" panose="02020603050405020304" pitchFamily="18" charset="0"/>
              </a:rPr>
              <a:t>Virginia and Michigan</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These plants have extra capacity that is not being used. Shifting some processing here will balance the load and potentially lower costs.</a:t>
            </a:r>
          </a:p>
          <a:p>
            <a:pPr marL="457200" lvl="1" indent="0">
              <a:buNone/>
            </a:pPr>
            <a:endParaRPr lang="en-US" sz="2400" dirty="0">
              <a:solidFill>
                <a:schemeClr val="bg1"/>
              </a:solidFill>
              <a:latin typeface="DM Sans" pitchFamily="2" charset="0"/>
              <a:cs typeface="Times New Roman" panose="02020603050405020304" pitchFamily="18" charset="0"/>
            </a:endParaRPr>
          </a:p>
          <a:p>
            <a:pPr marL="0" indent="0">
              <a:buNone/>
            </a:pPr>
            <a:r>
              <a:rPr lang="en-US" sz="3400" b="1" dirty="0">
                <a:solidFill>
                  <a:schemeClr val="bg1"/>
                </a:solidFill>
                <a:latin typeface="DM Sans" pitchFamily="2" charset="0"/>
                <a:cs typeface="Times New Roman" panose="02020603050405020304" pitchFamily="18" charset="0"/>
              </a:rPr>
              <a:t>Evaluate Indiana’s Overload</a:t>
            </a:r>
            <a:r>
              <a:rPr lang="en-US" sz="3400" dirty="0">
                <a:solidFill>
                  <a:schemeClr val="bg1"/>
                </a:solidFill>
                <a:latin typeface="DM Sans" pitchFamily="2" charset="0"/>
                <a:cs typeface="Times New Roman" panose="02020603050405020304" pitchFamily="18" charset="0"/>
              </a:rPr>
              <a:t>:</a:t>
            </a:r>
          </a:p>
          <a:p>
            <a:pPr marL="0" indent="0">
              <a:buNone/>
            </a:pPr>
            <a:endParaRPr lang="en-US" sz="3400" dirty="0">
              <a:solidFill>
                <a:schemeClr val="bg1"/>
              </a:solidFill>
              <a:latin typeface="DM Sans" pitchFamily="2" charset="0"/>
              <a:cs typeface="Times New Roman" panose="02020603050405020304" pitchFamily="18" charset="0"/>
            </a:endParaRPr>
          </a:p>
          <a:p>
            <a:pPr marL="457200" lvl="1" indent="0">
              <a:buNone/>
            </a:pPr>
            <a:r>
              <a:rPr lang="en-US" sz="2400" dirty="0">
                <a:solidFill>
                  <a:schemeClr val="bg1"/>
                </a:solidFill>
                <a:latin typeface="DM Sans" pitchFamily="2" charset="0"/>
                <a:cs typeface="Times New Roman" panose="02020603050405020304" pitchFamily="18" charset="0"/>
              </a:rPr>
              <a:t>Since Indiana is handling a major portion of both transportation and processing, redistributing some work to other plants (like Virginia and Michigan) could lower total costs.</a:t>
            </a:r>
          </a:p>
          <a:p>
            <a:pPr marL="0" indent="0">
              <a:buNone/>
            </a:pPr>
            <a:endParaRPr dirty="0"/>
          </a:p>
        </p:txBody>
      </p:sp>
      <p:sp>
        <p:nvSpPr>
          <p:cNvPr id="94" name="Google Shape;94;p14">
            <a:extLst>
              <a:ext uri="{FF2B5EF4-FFF2-40B4-BE49-F238E27FC236}">
                <a16:creationId xmlns:a16="http://schemas.microsoft.com/office/drawing/2014/main" id="{AD8720B3-8255-0D2E-5F2A-145809DE1E43}"/>
              </a:ext>
            </a:extLst>
          </p:cNvPr>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chemeClr val="bg1"/>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95" name="Google Shape;95;p14">
            <a:extLst>
              <a:ext uri="{FF2B5EF4-FFF2-40B4-BE49-F238E27FC236}">
                <a16:creationId xmlns:a16="http://schemas.microsoft.com/office/drawing/2014/main" id="{1BE55F02-08EE-6DA8-C442-84ECC1C8228A}"/>
              </a:ext>
            </a:extLst>
          </p:cNvPr>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chemeClr val="bg1"/>
                </a:solidFill>
                <a:latin typeface="DM Serif Display"/>
                <a:ea typeface="DM Serif Display"/>
                <a:cs typeface="DM Serif Display"/>
                <a:sym typeface="DM Serif Display"/>
              </a:rPr>
              <a:t>Feb</a:t>
            </a:r>
            <a:r>
              <a:rPr lang="en-US" sz="2100" b="0" i="0" u="none" strike="noStrike" cap="none" dirty="0">
                <a:solidFill>
                  <a:schemeClr val="bg1"/>
                </a:solidFill>
                <a:latin typeface="DM Serif Display"/>
                <a:ea typeface="DM Serif Display"/>
                <a:cs typeface="DM Serif Display"/>
                <a:sym typeface="DM Serif Display"/>
              </a:rPr>
              <a:t> </a:t>
            </a:r>
            <a:r>
              <a:rPr lang="en-US" sz="2100" dirty="0">
                <a:solidFill>
                  <a:schemeClr val="bg1"/>
                </a:solidFill>
                <a:latin typeface="DM Serif Display"/>
                <a:ea typeface="DM Serif Display"/>
                <a:cs typeface="DM Serif Display"/>
                <a:sym typeface="DM Serif Display"/>
              </a:rPr>
              <a:t>0</a:t>
            </a:r>
            <a:r>
              <a:rPr lang="en-US" sz="2100" b="0" i="0" u="none" strike="noStrike" cap="none" dirty="0">
                <a:solidFill>
                  <a:schemeClr val="bg1"/>
                </a:solidFill>
                <a:latin typeface="DM Serif Display"/>
                <a:ea typeface="DM Serif Display"/>
                <a:cs typeface="DM Serif Display"/>
                <a:sym typeface="DM Serif Display"/>
              </a:rPr>
              <a:t>9, 2025</a:t>
            </a:r>
            <a:endParaRPr dirty="0">
              <a:solidFill>
                <a:schemeClr val="bg1"/>
              </a:solidFill>
            </a:endParaRPr>
          </a:p>
        </p:txBody>
      </p:sp>
      <p:pic>
        <p:nvPicPr>
          <p:cNvPr id="6" name="Picture 5">
            <a:extLst>
              <a:ext uri="{FF2B5EF4-FFF2-40B4-BE49-F238E27FC236}">
                <a16:creationId xmlns:a16="http://schemas.microsoft.com/office/drawing/2014/main" id="{945FD8BD-1067-54BD-2FC5-83D269C202F7}"/>
              </a:ext>
            </a:extLst>
          </p:cNvPr>
          <p:cNvPicPr>
            <a:picLocks noChangeAspect="1"/>
          </p:cNvPicPr>
          <p:nvPr/>
        </p:nvPicPr>
        <p:blipFill>
          <a:blip r:embed="rId4"/>
          <a:stretch>
            <a:fillRect/>
          </a:stretch>
        </p:blipFill>
        <p:spPr>
          <a:xfrm>
            <a:off x="4909193" y="693306"/>
            <a:ext cx="12247926" cy="1603387"/>
          </a:xfrm>
          <a:prstGeom prst="rect">
            <a:avLst/>
          </a:prstGeom>
        </p:spPr>
      </p:pic>
      <p:sp>
        <p:nvSpPr>
          <p:cNvPr id="2" name="Google Shape;247;p25">
            <a:extLst>
              <a:ext uri="{FF2B5EF4-FFF2-40B4-BE49-F238E27FC236}">
                <a16:creationId xmlns:a16="http://schemas.microsoft.com/office/drawing/2014/main" id="{38EE87BD-7EE6-C8DB-CCE3-F8F4E1213356}"/>
              </a:ext>
            </a:extLst>
          </p:cNvPr>
          <p:cNvSpPr/>
          <p:nvPr/>
        </p:nvSpPr>
        <p:spPr>
          <a:xfrm>
            <a:off x="7623497" y="2344556"/>
            <a:ext cx="703879" cy="636050"/>
          </a:xfrm>
          <a:custGeom>
            <a:avLst/>
            <a:gdLst/>
            <a:ahLst/>
            <a:cxnLst/>
            <a:rect l="l" t="t" r="r" b="b"/>
            <a:pathLst>
              <a:path w="938505" h="848067" extrusionOk="0">
                <a:moveTo>
                  <a:pt x="0" y="0"/>
                </a:moveTo>
                <a:lnTo>
                  <a:pt x="938505" y="0"/>
                </a:lnTo>
                <a:lnTo>
                  <a:pt x="938505" y="848068"/>
                </a:lnTo>
                <a:lnTo>
                  <a:pt x="0" y="848068"/>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465484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9"/>
        <p:cNvGrpSpPr/>
        <p:nvPr/>
      </p:nvGrpSpPr>
      <p:grpSpPr>
        <a:xfrm>
          <a:off x="0" y="0"/>
          <a:ext cx="0" cy="0"/>
          <a:chOff x="0" y="0"/>
          <a:chExt cx="0" cy="0"/>
        </a:xfrm>
      </p:grpSpPr>
      <p:pic>
        <p:nvPicPr>
          <p:cNvPr id="100" name="Google Shape;100;p15"/>
          <p:cNvPicPr preferRelativeResize="0"/>
          <p:nvPr/>
        </p:nvPicPr>
        <p:blipFill>
          <a:blip r:embed="rId3"/>
          <a:srcRect/>
          <a:stretch/>
        </p:blipFill>
        <p:spPr>
          <a:xfrm>
            <a:off x="0" y="1162050"/>
            <a:ext cx="18288000" cy="4536281"/>
          </a:xfrm>
          <a:prstGeom prst="rect">
            <a:avLst/>
          </a:prstGeom>
          <a:noFill/>
          <a:ln>
            <a:noFill/>
          </a:ln>
        </p:spPr>
      </p:pic>
      <p:sp>
        <p:nvSpPr>
          <p:cNvPr id="102" name="Google Shape;102;p15"/>
          <p:cNvSpPr txBox="1"/>
          <p:nvPr/>
        </p:nvSpPr>
        <p:spPr>
          <a:xfrm>
            <a:off x="1161435" y="5975492"/>
            <a:ext cx="16230600" cy="3693319"/>
          </a:xfrm>
          <a:prstGeom prst="rect">
            <a:avLst/>
          </a:prstGeom>
          <a:noFill/>
          <a:ln>
            <a:noFill/>
          </a:ln>
        </p:spPr>
        <p:txBody>
          <a:bodyPr spcFirstLastPara="1" wrap="square" lIns="0" tIns="0" rIns="0" bIns="0" anchor="t" anchorCtr="0">
            <a:spAutoFit/>
          </a:bodyPr>
          <a:lstStyle/>
          <a:p>
            <a:pPr marL="0" indent="0">
              <a:buNone/>
            </a:pPr>
            <a:r>
              <a:rPr lang="en-US" sz="2400" b="1" u="sng" dirty="0">
                <a:solidFill>
                  <a:schemeClr val="bg1"/>
                </a:solidFill>
                <a:latin typeface="DM Sans" pitchFamily="2" charset="0"/>
                <a:cs typeface="Times New Roman" panose="02020603050405020304" pitchFamily="18" charset="0"/>
              </a:rPr>
              <a:t>How Results Support Recommendations 3</a:t>
            </a:r>
          </a:p>
          <a:p>
            <a:pPr marL="0" indent="0">
              <a:buNone/>
            </a:pPr>
            <a:endParaRPr lang="en-US" sz="2400" b="1" u="sng" dirty="0">
              <a:solidFill>
                <a:schemeClr val="bg1"/>
              </a:solidFill>
              <a:latin typeface="DM Sans" pitchFamily="2" charset="0"/>
              <a:cs typeface="Times New Roman" panose="02020603050405020304" pitchFamily="18" charset="0"/>
            </a:endParaRPr>
          </a:p>
          <a:p>
            <a:pPr marL="0" indent="0">
              <a:buNone/>
            </a:pPr>
            <a:r>
              <a:rPr lang="en-US" sz="2400" b="1" dirty="0">
                <a:solidFill>
                  <a:srgbClr val="FF0000"/>
                </a:solidFill>
                <a:latin typeface="DM Sans" pitchFamily="2" charset="0"/>
                <a:cs typeface="Times New Roman" panose="02020603050405020304" pitchFamily="18" charset="0"/>
              </a:rPr>
              <a:t>Cost Savings</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The current total cost is $10.6 million. By redistributing shipments and processing, we can potentially reduce this figure.</a:t>
            </a:r>
          </a:p>
          <a:p>
            <a:pPr marL="0" indent="0">
              <a:buNone/>
            </a:pPr>
            <a:endParaRPr lang="en-US" sz="2400" dirty="0">
              <a:solidFill>
                <a:schemeClr val="bg1"/>
              </a:solidFill>
              <a:latin typeface="DM Sans" pitchFamily="2" charset="0"/>
              <a:cs typeface="Times New Roman" panose="02020603050405020304" pitchFamily="18" charset="0"/>
            </a:endParaRPr>
          </a:p>
          <a:p>
            <a:pPr marL="0" indent="0">
              <a:buNone/>
            </a:pPr>
            <a:r>
              <a:rPr lang="en-US" sz="2400" b="1" dirty="0">
                <a:solidFill>
                  <a:srgbClr val="FF0000"/>
                </a:solidFill>
                <a:latin typeface="DM Sans" pitchFamily="2" charset="0"/>
                <a:cs typeface="Times New Roman" panose="02020603050405020304" pitchFamily="18" charset="0"/>
              </a:rPr>
              <a:t>Better Capacity Use</a:t>
            </a:r>
            <a:r>
              <a:rPr lang="en-US" sz="2400" dirty="0">
                <a:solidFill>
                  <a:srgbClr val="FF0000"/>
                </a:solidFill>
                <a:latin typeface="DM Sans" pitchFamily="2" charset="0"/>
                <a:cs typeface="Times New Roman" panose="02020603050405020304" pitchFamily="18" charset="0"/>
              </a:rPr>
              <a:t>: </a:t>
            </a:r>
            <a:r>
              <a:rPr lang="en-US" sz="2400" dirty="0">
                <a:solidFill>
                  <a:schemeClr val="bg1"/>
                </a:solidFill>
                <a:latin typeface="DM Sans" pitchFamily="2" charset="0"/>
                <a:cs typeface="Times New Roman" panose="02020603050405020304" pitchFamily="18" charset="0"/>
              </a:rPr>
              <a:t>Plants like Virginia and Michigan have room for more processing. This allows us to avoid over-relying on Indiana and lowers overall operational strain.</a:t>
            </a:r>
          </a:p>
          <a:p>
            <a:pPr marL="0" indent="0">
              <a:buNone/>
            </a:pPr>
            <a:endParaRPr lang="en-US" sz="2400" dirty="0">
              <a:solidFill>
                <a:schemeClr val="bg1"/>
              </a:solidFill>
              <a:latin typeface="DM Sans" pitchFamily="2" charset="0"/>
              <a:cs typeface="Times New Roman" panose="02020603050405020304" pitchFamily="18" charset="0"/>
            </a:endParaRPr>
          </a:p>
          <a:p>
            <a:pPr marL="0" indent="0">
              <a:buNone/>
            </a:pPr>
            <a:r>
              <a:rPr lang="en-US" sz="2400" b="1" dirty="0">
                <a:solidFill>
                  <a:srgbClr val="FF0000"/>
                </a:solidFill>
                <a:latin typeface="DM Sans" pitchFamily="2" charset="0"/>
                <a:cs typeface="Times New Roman" panose="02020603050405020304" pitchFamily="18" charset="0"/>
              </a:rPr>
              <a:t>Efficient Transportation</a:t>
            </a:r>
            <a:r>
              <a:rPr lang="en-US" sz="2400" dirty="0">
                <a:solidFill>
                  <a:schemeClr val="bg1"/>
                </a:solidFill>
                <a:latin typeface="DM Sans" pitchFamily="2" charset="0"/>
                <a:cs typeface="Times New Roman" panose="02020603050405020304" pitchFamily="18" charset="0"/>
              </a:rPr>
              <a:t>: Optimizing transportation routes, especially from Ohio, will help streamline operations and reduce expenses.</a:t>
            </a:r>
          </a:p>
        </p:txBody>
      </p:sp>
      <p:sp>
        <p:nvSpPr>
          <p:cNvPr id="103" name="Google Shape;103;p15"/>
          <p:cNvSpPr txBox="1"/>
          <p:nvPr/>
        </p:nvSpPr>
        <p:spPr>
          <a:xfrm>
            <a:off x="1028700" y="434774"/>
            <a:ext cx="5728091" cy="258532"/>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DePaul University</a:t>
            </a:r>
            <a:endParaRPr dirty="0"/>
          </a:p>
        </p:txBody>
      </p:sp>
      <p:sp>
        <p:nvSpPr>
          <p:cNvPr id="104" name="Google Shape;104;p15"/>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rgbClr val="FFFFFF"/>
                </a:solidFill>
                <a:latin typeface="DM Serif Display"/>
                <a:ea typeface="DM Serif Display"/>
                <a:cs typeface="DM Serif Display"/>
                <a:sym typeface="DM Serif Display"/>
              </a:rPr>
              <a:t>Feb</a:t>
            </a:r>
            <a:r>
              <a:rPr lang="en-US" sz="2100" b="0" i="0" u="none" strike="noStrike" cap="none" dirty="0">
                <a:solidFill>
                  <a:srgbClr val="FFFFFF"/>
                </a:solidFill>
                <a:latin typeface="DM Serif Display"/>
                <a:ea typeface="DM Serif Display"/>
                <a:cs typeface="DM Serif Display"/>
                <a:sym typeface="DM Serif Display"/>
              </a:rPr>
              <a:t> </a:t>
            </a:r>
            <a:r>
              <a:rPr lang="en-US" sz="2100" dirty="0">
                <a:solidFill>
                  <a:srgbClr val="FFFFFF"/>
                </a:solidFill>
                <a:latin typeface="DM Serif Display"/>
                <a:ea typeface="DM Serif Display"/>
                <a:cs typeface="DM Serif Display"/>
                <a:sym typeface="DM Serif Display"/>
              </a:rPr>
              <a:t>0</a:t>
            </a:r>
            <a:r>
              <a:rPr lang="en-US" sz="2100" b="0" i="0" u="none" strike="noStrike" cap="none" dirty="0">
                <a:solidFill>
                  <a:srgbClr val="FFFFFF"/>
                </a:solidFill>
                <a:latin typeface="DM Serif Display"/>
                <a:ea typeface="DM Serif Display"/>
                <a:cs typeface="DM Serif Display"/>
                <a:sym typeface="DM Serif Display"/>
              </a:rPr>
              <a:t>9, 2025</a:t>
            </a:r>
            <a:endParaRPr dirty="0"/>
          </a:p>
        </p:txBody>
      </p:sp>
      <p:pic>
        <p:nvPicPr>
          <p:cNvPr id="2" name="Picture 1">
            <a:extLst>
              <a:ext uri="{FF2B5EF4-FFF2-40B4-BE49-F238E27FC236}">
                <a16:creationId xmlns:a16="http://schemas.microsoft.com/office/drawing/2014/main" id="{A772C7D0-532D-095C-A37F-DEFB82A1F1DA}"/>
              </a:ext>
            </a:extLst>
          </p:cNvPr>
          <p:cNvPicPr>
            <a:picLocks noChangeAspect="1"/>
          </p:cNvPicPr>
          <p:nvPr/>
        </p:nvPicPr>
        <p:blipFill>
          <a:blip r:embed="rId4"/>
          <a:stretch>
            <a:fillRect/>
          </a:stretch>
        </p:blipFill>
        <p:spPr>
          <a:xfrm>
            <a:off x="3020037" y="1312861"/>
            <a:ext cx="12247926" cy="160338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8"/>
        <p:cNvGrpSpPr/>
        <p:nvPr/>
      </p:nvGrpSpPr>
      <p:grpSpPr>
        <a:xfrm>
          <a:off x="0" y="0"/>
          <a:ext cx="0" cy="0"/>
          <a:chOff x="0" y="0"/>
          <a:chExt cx="0" cy="0"/>
        </a:xfrm>
      </p:grpSpPr>
      <p:sp>
        <p:nvSpPr>
          <p:cNvPr id="110" name="Google Shape;110;p16"/>
          <p:cNvSpPr txBox="1"/>
          <p:nvPr/>
        </p:nvSpPr>
        <p:spPr>
          <a:xfrm>
            <a:off x="1028699" y="1357809"/>
            <a:ext cx="10135829" cy="775597"/>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dirty="0">
                <a:solidFill>
                  <a:srgbClr val="FFFFFF"/>
                </a:solidFill>
                <a:latin typeface="DM Serif Display"/>
                <a:ea typeface="DM Serif Display"/>
                <a:cs typeface="DM Serif Display"/>
                <a:sym typeface="DM Serif Display"/>
              </a:rPr>
              <a:t>Meet the Team of Walsh</a:t>
            </a:r>
            <a:endParaRPr dirty="0"/>
          </a:p>
        </p:txBody>
      </p:sp>
      <p:sp>
        <p:nvSpPr>
          <p:cNvPr id="115" name="Google Shape;115;p16"/>
          <p:cNvSpPr txBox="1"/>
          <p:nvPr/>
        </p:nvSpPr>
        <p:spPr>
          <a:xfrm>
            <a:off x="1028700" y="434774"/>
            <a:ext cx="5728091" cy="258532"/>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DePaul University</a:t>
            </a:r>
            <a:endParaRPr dirty="0"/>
          </a:p>
        </p:txBody>
      </p:sp>
      <p:sp>
        <p:nvSpPr>
          <p:cNvPr id="116" name="Google Shape;116;p16"/>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Feb 09, 2025</a:t>
            </a:r>
            <a:endParaRPr dirty="0"/>
          </a:p>
        </p:txBody>
      </p:sp>
      <p:pic>
        <p:nvPicPr>
          <p:cNvPr id="3" name="Picture 2">
            <a:extLst>
              <a:ext uri="{FF2B5EF4-FFF2-40B4-BE49-F238E27FC236}">
                <a16:creationId xmlns:a16="http://schemas.microsoft.com/office/drawing/2014/main" id="{6BE9AF52-5B37-ED6E-7B4F-B76124678539}"/>
              </a:ext>
            </a:extLst>
          </p:cNvPr>
          <p:cNvPicPr>
            <a:picLocks noChangeAspect="1"/>
          </p:cNvPicPr>
          <p:nvPr/>
        </p:nvPicPr>
        <p:blipFill>
          <a:blip r:embed="rId3"/>
          <a:stretch>
            <a:fillRect/>
          </a:stretch>
        </p:blipFill>
        <p:spPr>
          <a:xfrm>
            <a:off x="630950" y="3033211"/>
            <a:ext cx="3172952" cy="3172952"/>
          </a:xfrm>
          <a:prstGeom prst="rect">
            <a:avLst/>
          </a:prstGeom>
        </p:spPr>
      </p:pic>
      <p:pic>
        <p:nvPicPr>
          <p:cNvPr id="5" name="Picture 4">
            <a:extLst>
              <a:ext uri="{FF2B5EF4-FFF2-40B4-BE49-F238E27FC236}">
                <a16:creationId xmlns:a16="http://schemas.microsoft.com/office/drawing/2014/main" id="{2316EAE8-313E-8041-A5BB-0475142B8571}"/>
              </a:ext>
            </a:extLst>
          </p:cNvPr>
          <p:cNvPicPr>
            <a:picLocks noChangeAspect="1"/>
          </p:cNvPicPr>
          <p:nvPr/>
        </p:nvPicPr>
        <p:blipFill>
          <a:blip r:embed="rId4"/>
          <a:stretch>
            <a:fillRect/>
          </a:stretch>
        </p:blipFill>
        <p:spPr>
          <a:xfrm>
            <a:off x="11816509" y="3214757"/>
            <a:ext cx="2933639" cy="2884555"/>
          </a:xfrm>
          <a:prstGeom prst="rect">
            <a:avLst/>
          </a:prstGeom>
        </p:spPr>
      </p:pic>
      <p:pic>
        <p:nvPicPr>
          <p:cNvPr id="7" name="Picture 6">
            <a:extLst>
              <a:ext uri="{FF2B5EF4-FFF2-40B4-BE49-F238E27FC236}">
                <a16:creationId xmlns:a16="http://schemas.microsoft.com/office/drawing/2014/main" id="{1D6EA2AA-6D23-FDE0-298B-7129128A1EEF}"/>
              </a:ext>
            </a:extLst>
          </p:cNvPr>
          <p:cNvPicPr>
            <a:picLocks noChangeAspect="1"/>
          </p:cNvPicPr>
          <p:nvPr/>
        </p:nvPicPr>
        <p:blipFill>
          <a:blip r:embed="rId5"/>
          <a:stretch>
            <a:fillRect/>
          </a:stretch>
        </p:blipFill>
        <p:spPr>
          <a:xfrm>
            <a:off x="0" y="7225846"/>
            <a:ext cx="4645400" cy="2741082"/>
          </a:xfrm>
          <a:prstGeom prst="rect">
            <a:avLst/>
          </a:prstGeom>
        </p:spPr>
      </p:pic>
      <p:pic>
        <p:nvPicPr>
          <p:cNvPr id="11" name="Picture 10">
            <a:extLst>
              <a:ext uri="{FF2B5EF4-FFF2-40B4-BE49-F238E27FC236}">
                <a16:creationId xmlns:a16="http://schemas.microsoft.com/office/drawing/2014/main" id="{6A49DD9B-21B5-4D7B-373A-8492187B0A8E}"/>
              </a:ext>
            </a:extLst>
          </p:cNvPr>
          <p:cNvPicPr>
            <a:picLocks noChangeAspect="1"/>
          </p:cNvPicPr>
          <p:nvPr/>
        </p:nvPicPr>
        <p:blipFill>
          <a:blip r:embed="rId6"/>
          <a:stretch>
            <a:fillRect/>
          </a:stretch>
        </p:blipFill>
        <p:spPr>
          <a:xfrm>
            <a:off x="6302287" y="3051920"/>
            <a:ext cx="3315419" cy="2486566"/>
          </a:xfrm>
          <a:prstGeom prst="rect">
            <a:avLst/>
          </a:prstGeom>
        </p:spPr>
      </p:pic>
      <p:pic>
        <p:nvPicPr>
          <p:cNvPr id="13" name="Picture 12">
            <a:extLst>
              <a:ext uri="{FF2B5EF4-FFF2-40B4-BE49-F238E27FC236}">
                <a16:creationId xmlns:a16="http://schemas.microsoft.com/office/drawing/2014/main" id="{551E2128-7BF9-EAD4-8273-776676D3DF07}"/>
              </a:ext>
            </a:extLst>
          </p:cNvPr>
          <p:cNvPicPr>
            <a:picLocks noChangeAspect="1"/>
          </p:cNvPicPr>
          <p:nvPr/>
        </p:nvPicPr>
        <p:blipFill>
          <a:blip r:embed="rId7"/>
          <a:stretch>
            <a:fillRect/>
          </a:stretch>
        </p:blipFill>
        <p:spPr>
          <a:xfrm>
            <a:off x="7119311" y="6694968"/>
            <a:ext cx="3429064" cy="2785216"/>
          </a:xfrm>
          <a:prstGeom prst="rect">
            <a:avLst/>
          </a:prstGeom>
        </p:spPr>
      </p:pic>
      <p:sp>
        <p:nvSpPr>
          <p:cNvPr id="14" name="TextBox 13">
            <a:extLst>
              <a:ext uri="{FF2B5EF4-FFF2-40B4-BE49-F238E27FC236}">
                <a16:creationId xmlns:a16="http://schemas.microsoft.com/office/drawing/2014/main" id="{1379F5A0-BAEA-11E5-100D-89A1C335743F}"/>
              </a:ext>
            </a:extLst>
          </p:cNvPr>
          <p:cNvSpPr txBox="1"/>
          <p:nvPr/>
        </p:nvSpPr>
        <p:spPr>
          <a:xfrm>
            <a:off x="3537852" y="4246878"/>
            <a:ext cx="2787445" cy="523220"/>
          </a:xfrm>
          <a:prstGeom prst="rect">
            <a:avLst/>
          </a:prstGeom>
          <a:noFill/>
        </p:spPr>
        <p:txBody>
          <a:bodyPr wrap="square" rtlCol="0">
            <a:spAutoFit/>
          </a:bodyPr>
          <a:lstStyle/>
          <a:p>
            <a:r>
              <a:rPr lang="en-IN" sz="2800" dirty="0">
                <a:solidFill>
                  <a:schemeClr val="bg1"/>
                </a:solidFill>
                <a:latin typeface="DM Sans" pitchFamily="2" charset="0"/>
              </a:rPr>
              <a:t>Akash</a:t>
            </a:r>
          </a:p>
        </p:txBody>
      </p:sp>
      <p:sp>
        <p:nvSpPr>
          <p:cNvPr id="15" name="TextBox 14">
            <a:extLst>
              <a:ext uri="{FF2B5EF4-FFF2-40B4-BE49-F238E27FC236}">
                <a16:creationId xmlns:a16="http://schemas.microsoft.com/office/drawing/2014/main" id="{6E0C0C48-1178-7277-7654-EC67A4132BA9}"/>
              </a:ext>
            </a:extLst>
          </p:cNvPr>
          <p:cNvSpPr txBox="1"/>
          <p:nvPr/>
        </p:nvSpPr>
        <p:spPr>
          <a:xfrm>
            <a:off x="8990106" y="4210381"/>
            <a:ext cx="2787445" cy="523220"/>
          </a:xfrm>
          <a:prstGeom prst="rect">
            <a:avLst/>
          </a:prstGeom>
          <a:noFill/>
        </p:spPr>
        <p:txBody>
          <a:bodyPr wrap="square" rtlCol="0">
            <a:spAutoFit/>
          </a:bodyPr>
          <a:lstStyle/>
          <a:p>
            <a:r>
              <a:rPr lang="en-IN" sz="2800" dirty="0">
                <a:solidFill>
                  <a:schemeClr val="bg1"/>
                </a:solidFill>
                <a:latin typeface="DM Sans" pitchFamily="2" charset="0"/>
              </a:rPr>
              <a:t>Sayali</a:t>
            </a:r>
          </a:p>
        </p:txBody>
      </p:sp>
      <p:sp>
        <p:nvSpPr>
          <p:cNvPr id="16" name="TextBox 15">
            <a:extLst>
              <a:ext uri="{FF2B5EF4-FFF2-40B4-BE49-F238E27FC236}">
                <a16:creationId xmlns:a16="http://schemas.microsoft.com/office/drawing/2014/main" id="{211A7104-0DFA-2965-16B3-AE9C3AB67833}"/>
              </a:ext>
            </a:extLst>
          </p:cNvPr>
          <p:cNvSpPr txBox="1"/>
          <p:nvPr/>
        </p:nvSpPr>
        <p:spPr>
          <a:xfrm>
            <a:off x="14395254" y="4342727"/>
            <a:ext cx="2787445" cy="523220"/>
          </a:xfrm>
          <a:prstGeom prst="rect">
            <a:avLst/>
          </a:prstGeom>
          <a:noFill/>
        </p:spPr>
        <p:txBody>
          <a:bodyPr wrap="square" rtlCol="0">
            <a:spAutoFit/>
          </a:bodyPr>
          <a:lstStyle/>
          <a:p>
            <a:r>
              <a:rPr lang="en-IN" sz="2800" dirty="0">
                <a:solidFill>
                  <a:schemeClr val="bg1"/>
                </a:solidFill>
                <a:latin typeface="DM Sans" pitchFamily="2" charset="0"/>
              </a:rPr>
              <a:t>Sudheer</a:t>
            </a:r>
          </a:p>
        </p:txBody>
      </p:sp>
      <p:sp>
        <p:nvSpPr>
          <p:cNvPr id="18" name="TextBox 17">
            <a:extLst>
              <a:ext uri="{FF2B5EF4-FFF2-40B4-BE49-F238E27FC236}">
                <a16:creationId xmlns:a16="http://schemas.microsoft.com/office/drawing/2014/main" id="{5E36E5E9-AE63-659A-1CAC-B764B903641B}"/>
              </a:ext>
            </a:extLst>
          </p:cNvPr>
          <p:cNvSpPr txBox="1"/>
          <p:nvPr/>
        </p:nvSpPr>
        <p:spPr>
          <a:xfrm>
            <a:off x="3406877" y="7896130"/>
            <a:ext cx="2986231" cy="523220"/>
          </a:xfrm>
          <a:prstGeom prst="rect">
            <a:avLst/>
          </a:prstGeom>
          <a:noFill/>
        </p:spPr>
        <p:txBody>
          <a:bodyPr wrap="square" rtlCol="0">
            <a:spAutoFit/>
          </a:bodyPr>
          <a:lstStyle/>
          <a:p>
            <a:r>
              <a:rPr lang="en-IN" sz="2800" dirty="0">
                <a:solidFill>
                  <a:schemeClr val="bg1"/>
                </a:solidFill>
                <a:latin typeface="DM Sans" pitchFamily="2" charset="0"/>
              </a:rPr>
              <a:t>Mayank</a:t>
            </a:r>
          </a:p>
        </p:txBody>
      </p:sp>
      <p:sp>
        <p:nvSpPr>
          <p:cNvPr id="19" name="TextBox 18">
            <a:extLst>
              <a:ext uri="{FF2B5EF4-FFF2-40B4-BE49-F238E27FC236}">
                <a16:creationId xmlns:a16="http://schemas.microsoft.com/office/drawing/2014/main" id="{19E62B1D-08E7-0EA6-AAB0-C4283EA735D7}"/>
              </a:ext>
            </a:extLst>
          </p:cNvPr>
          <p:cNvSpPr txBox="1"/>
          <p:nvPr/>
        </p:nvSpPr>
        <p:spPr>
          <a:xfrm>
            <a:off x="10234841" y="7989066"/>
            <a:ext cx="2787445" cy="523220"/>
          </a:xfrm>
          <a:prstGeom prst="rect">
            <a:avLst/>
          </a:prstGeom>
          <a:noFill/>
        </p:spPr>
        <p:txBody>
          <a:bodyPr wrap="square" rtlCol="0">
            <a:spAutoFit/>
          </a:bodyPr>
          <a:lstStyle/>
          <a:p>
            <a:r>
              <a:rPr lang="en-IN" sz="2800" dirty="0">
                <a:solidFill>
                  <a:schemeClr val="bg1"/>
                </a:solidFill>
                <a:latin typeface="DM Sans" pitchFamily="2" charset="0"/>
              </a:rPr>
              <a:t>Chandhana</a:t>
            </a:r>
          </a:p>
        </p:txBody>
      </p:sp>
      <p:sp>
        <p:nvSpPr>
          <p:cNvPr id="22" name="TextBox 21">
            <a:extLst>
              <a:ext uri="{FF2B5EF4-FFF2-40B4-BE49-F238E27FC236}">
                <a16:creationId xmlns:a16="http://schemas.microsoft.com/office/drawing/2014/main" id="{135EB7BF-C85E-DA17-34F4-6908E3AF5BDD}"/>
              </a:ext>
            </a:extLst>
          </p:cNvPr>
          <p:cNvSpPr txBox="1"/>
          <p:nvPr/>
        </p:nvSpPr>
        <p:spPr>
          <a:xfrm>
            <a:off x="3537852" y="4877273"/>
            <a:ext cx="3172952" cy="523220"/>
          </a:xfrm>
          <a:prstGeom prst="rect">
            <a:avLst/>
          </a:prstGeom>
          <a:noFill/>
        </p:spPr>
        <p:txBody>
          <a:bodyPr wrap="square" rtlCol="0">
            <a:spAutoFit/>
          </a:bodyPr>
          <a:lstStyle/>
          <a:p>
            <a:r>
              <a:rPr lang="en-IN" sz="2800" dirty="0">
                <a:solidFill>
                  <a:schemeClr val="bg1"/>
                </a:solidFill>
                <a:latin typeface="DM Serif Display" pitchFamily="2" charset="0"/>
              </a:rPr>
              <a:t>Business Analyst</a:t>
            </a:r>
          </a:p>
        </p:txBody>
      </p:sp>
      <p:sp>
        <p:nvSpPr>
          <p:cNvPr id="23" name="TextBox 22">
            <a:extLst>
              <a:ext uri="{FF2B5EF4-FFF2-40B4-BE49-F238E27FC236}">
                <a16:creationId xmlns:a16="http://schemas.microsoft.com/office/drawing/2014/main" id="{E0E88379-7979-697A-CEBA-25FAE3141B2B}"/>
              </a:ext>
            </a:extLst>
          </p:cNvPr>
          <p:cNvSpPr txBox="1"/>
          <p:nvPr/>
        </p:nvSpPr>
        <p:spPr>
          <a:xfrm>
            <a:off x="8907833" y="4958540"/>
            <a:ext cx="3650803" cy="523220"/>
          </a:xfrm>
          <a:prstGeom prst="rect">
            <a:avLst/>
          </a:prstGeom>
          <a:noFill/>
        </p:spPr>
        <p:txBody>
          <a:bodyPr wrap="square" rtlCol="0">
            <a:spAutoFit/>
          </a:bodyPr>
          <a:lstStyle/>
          <a:p>
            <a:r>
              <a:rPr lang="en-IN" sz="2800" dirty="0">
                <a:solidFill>
                  <a:schemeClr val="bg1"/>
                </a:solidFill>
                <a:latin typeface="DM Serif Display" pitchFamily="2" charset="0"/>
              </a:rPr>
              <a:t>Operations Manager</a:t>
            </a:r>
          </a:p>
        </p:txBody>
      </p:sp>
      <p:sp>
        <p:nvSpPr>
          <p:cNvPr id="26" name="TextBox 25">
            <a:extLst>
              <a:ext uri="{FF2B5EF4-FFF2-40B4-BE49-F238E27FC236}">
                <a16:creationId xmlns:a16="http://schemas.microsoft.com/office/drawing/2014/main" id="{902579EF-8B9D-3B7B-BE3E-89FAF2AE622B}"/>
              </a:ext>
            </a:extLst>
          </p:cNvPr>
          <p:cNvSpPr txBox="1"/>
          <p:nvPr/>
        </p:nvSpPr>
        <p:spPr>
          <a:xfrm>
            <a:off x="14395254" y="4958540"/>
            <a:ext cx="4038756" cy="523220"/>
          </a:xfrm>
          <a:prstGeom prst="rect">
            <a:avLst/>
          </a:prstGeom>
          <a:noFill/>
        </p:spPr>
        <p:txBody>
          <a:bodyPr wrap="square" rtlCol="0">
            <a:spAutoFit/>
          </a:bodyPr>
          <a:lstStyle/>
          <a:p>
            <a:r>
              <a:rPr lang="en-IN" sz="2800" dirty="0">
                <a:solidFill>
                  <a:schemeClr val="bg1"/>
                </a:solidFill>
                <a:latin typeface="DM Serif Display" pitchFamily="2" charset="0"/>
              </a:rPr>
              <a:t>Senior Business Analyst</a:t>
            </a:r>
          </a:p>
        </p:txBody>
      </p:sp>
      <p:sp>
        <p:nvSpPr>
          <p:cNvPr id="27" name="TextBox 26">
            <a:extLst>
              <a:ext uri="{FF2B5EF4-FFF2-40B4-BE49-F238E27FC236}">
                <a16:creationId xmlns:a16="http://schemas.microsoft.com/office/drawing/2014/main" id="{07C67F56-3C17-73DD-2FAE-E2B7AA273C41}"/>
              </a:ext>
            </a:extLst>
          </p:cNvPr>
          <p:cNvSpPr txBox="1"/>
          <p:nvPr/>
        </p:nvSpPr>
        <p:spPr>
          <a:xfrm>
            <a:off x="3406877" y="8667581"/>
            <a:ext cx="3928086" cy="523220"/>
          </a:xfrm>
          <a:prstGeom prst="rect">
            <a:avLst/>
          </a:prstGeom>
          <a:noFill/>
        </p:spPr>
        <p:txBody>
          <a:bodyPr wrap="square" rtlCol="0">
            <a:spAutoFit/>
          </a:bodyPr>
          <a:lstStyle/>
          <a:p>
            <a:r>
              <a:rPr lang="en-IN" sz="2800" dirty="0">
                <a:solidFill>
                  <a:schemeClr val="bg1"/>
                </a:solidFill>
                <a:latin typeface="DM Serif Display" pitchFamily="2" charset="0"/>
              </a:rPr>
              <a:t>Chief Financial Officer</a:t>
            </a:r>
          </a:p>
        </p:txBody>
      </p:sp>
      <p:sp>
        <p:nvSpPr>
          <p:cNvPr id="28" name="TextBox 27">
            <a:extLst>
              <a:ext uri="{FF2B5EF4-FFF2-40B4-BE49-F238E27FC236}">
                <a16:creationId xmlns:a16="http://schemas.microsoft.com/office/drawing/2014/main" id="{B93100A0-C462-E47A-F56C-32A13710164C}"/>
              </a:ext>
            </a:extLst>
          </p:cNvPr>
          <p:cNvSpPr txBox="1"/>
          <p:nvPr/>
        </p:nvSpPr>
        <p:spPr>
          <a:xfrm>
            <a:off x="10234841" y="8667581"/>
            <a:ext cx="4247401" cy="523220"/>
          </a:xfrm>
          <a:prstGeom prst="rect">
            <a:avLst/>
          </a:prstGeom>
          <a:noFill/>
        </p:spPr>
        <p:txBody>
          <a:bodyPr wrap="square" rtlCol="0">
            <a:spAutoFit/>
          </a:bodyPr>
          <a:lstStyle/>
          <a:p>
            <a:r>
              <a:rPr lang="en-IN" sz="2800" dirty="0">
                <a:solidFill>
                  <a:schemeClr val="bg1"/>
                </a:solidFill>
                <a:latin typeface="DM Serif Display" pitchFamily="2" charset="0"/>
              </a:rPr>
              <a:t>Procurement Manager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a:extLst>
            <a:ext uri="{FF2B5EF4-FFF2-40B4-BE49-F238E27FC236}">
              <a16:creationId xmlns:a16="http://schemas.microsoft.com/office/drawing/2014/main" id="{23A8FFEB-333B-A8E9-B1DF-252108E3AF28}"/>
            </a:ext>
          </a:extLst>
        </p:cNvPr>
        <p:cNvGrpSpPr/>
        <p:nvPr/>
      </p:nvGrpSpPr>
      <p:grpSpPr>
        <a:xfrm>
          <a:off x="0" y="0"/>
          <a:ext cx="0" cy="0"/>
          <a:chOff x="0" y="0"/>
          <a:chExt cx="0" cy="0"/>
        </a:xfrm>
      </p:grpSpPr>
      <p:pic>
        <p:nvPicPr>
          <p:cNvPr id="2" name="Google Shape;311;p24">
            <a:extLst>
              <a:ext uri="{FF2B5EF4-FFF2-40B4-BE49-F238E27FC236}">
                <a16:creationId xmlns:a16="http://schemas.microsoft.com/office/drawing/2014/main" id="{61ABB8E9-34C1-95D4-B46B-4118D2C50CF4}"/>
              </a:ext>
            </a:extLst>
          </p:cNvPr>
          <p:cNvPicPr preferRelativeResize="0"/>
          <p:nvPr/>
        </p:nvPicPr>
        <p:blipFill rotWithShape="1">
          <a:blip r:embed="rId3">
            <a:alphaModFix/>
          </a:blip>
          <a:srcRect r="52134"/>
          <a:stretch/>
        </p:blipFill>
        <p:spPr>
          <a:xfrm>
            <a:off x="2" y="-10405"/>
            <a:ext cx="4923933" cy="10287000"/>
          </a:xfrm>
          <a:prstGeom prst="rect">
            <a:avLst/>
          </a:prstGeom>
          <a:noFill/>
          <a:ln>
            <a:noFill/>
          </a:ln>
        </p:spPr>
      </p:pic>
      <p:pic>
        <p:nvPicPr>
          <p:cNvPr id="3" name="Google Shape;312;p24">
            <a:extLst>
              <a:ext uri="{FF2B5EF4-FFF2-40B4-BE49-F238E27FC236}">
                <a16:creationId xmlns:a16="http://schemas.microsoft.com/office/drawing/2014/main" id="{E3842605-BD05-A66C-4EF4-540122BF886C}"/>
              </a:ext>
            </a:extLst>
          </p:cNvPr>
          <p:cNvPicPr preferRelativeResize="0"/>
          <p:nvPr/>
        </p:nvPicPr>
        <p:blipFill rotWithShape="1">
          <a:blip r:embed="rId3">
            <a:alphaModFix/>
          </a:blip>
          <a:srcRect l="52134"/>
          <a:stretch/>
        </p:blipFill>
        <p:spPr>
          <a:xfrm>
            <a:off x="13364066" y="-10405"/>
            <a:ext cx="4923933" cy="10287000"/>
          </a:xfrm>
          <a:prstGeom prst="rect">
            <a:avLst/>
          </a:prstGeom>
          <a:noFill/>
          <a:ln>
            <a:noFill/>
          </a:ln>
        </p:spPr>
      </p:pic>
      <p:sp>
        <p:nvSpPr>
          <p:cNvPr id="94" name="Google Shape;94;p14">
            <a:extLst>
              <a:ext uri="{FF2B5EF4-FFF2-40B4-BE49-F238E27FC236}">
                <a16:creationId xmlns:a16="http://schemas.microsoft.com/office/drawing/2014/main" id="{E249A32B-0ED4-5A00-C25D-8AA02B3F3A0E}"/>
              </a:ext>
            </a:extLst>
          </p:cNvPr>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95" name="Google Shape;95;p14">
            <a:extLst>
              <a:ext uri="{FF2B5EF4-FFF2-40B4-BE49-F238E27FC236}">
                <a16:creationId xmlns:a16="http://schemas.microsoft.com/office/drawing/2014/main" id="{1964CD6B-E582-927F-4826-1A32FF78CBD5}"/>
              </a:ext>
            </a:extLst>
          </p:cNvPr>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rgbClr val="FFFFFF"/>
                </a:solidFill>
                <a:latin typeface="DM Serif Display"/>
                <a:ea typeface="DM Serif Display"/>
                <a:cs typeface="DM Serif Display"/>
                <a:sym typeface="DM Serif Display"/>
              </a:rPr>
              <a:t>Feb</a:t>
            </a:r>
            <a:r>
              <a:rPr lang="en-US" sz="2100" b="0" i="0" u="none" strike="noStrike" cap="none" dirty="0">
                <a:solidFill>
                  <a:srgbClr val="FFFFFF"/>
                </a:solidFill>
                <a:latin typeface="DM Serif Display"/>
                <a:ea typeface="DM Serif Display"/>
                <a:cs typeface="DM Serif Display"/>
                <a:sym typeface="DM Serif Display"/>
              </a:rPr>
              <a:t> </a:t>
            </a:r>
            <a:r>
              <a:rPr lang="en-US" sz="2100" dirty="0">
                <a:solidFill>
                  <a:srgbClr val="FFFFFF"/>
                </a:solidFill>
                <a:latin typeface="DM Serif Display"/>
                <a:ea typeface="DM Serif Display"/>
                <a:cs typeface="DM Serif Display"/>
                <a:sym typeface="DM Serif Display"/>
              </a:rPr>
              <a:t>0</a:t>
            </a:r>
            <a:r>
              <a:rPr lang="en-US" sz="2100" b="0" i="0" u="none" strike="noStrike" cap="none" dirty="0">
                <a:solidFill>
                  <a:srgbClr val="FFFFFF"/>
                </a:solidFill>
                <a:latin typeface="DM Serif Display"/>
                <a:ea typeface="DM Serif Display"/>
                <a:cs typeface="DM Serif Display"/>
                <a:sym typeface="DM Serif Display"/>
              </a:rPr>
              <a:t>9, 2025</a:t>
            </a:r>
            <a:endParaRPr dirty="0"/>
          </a:p>
        </p:txBody>
      </p:sp>
      <p:sp>
        <p:nvSpPr>
          <p:cNvPr id="4" name="Google Shape;192;p23">
            <a:extLst>
              <a:ext uri="{FF2B5EF4-FFF2-40B4-BE49-F238E27FC236}">
                <a16:creationId xmlns:a16="http://schemas.microsoft.com/office/drawing/2014/main" id="{B54664F0-C7AB-1B91-C031-51CEF0B64300}"/>
              </a:ext>
            </a:extLst>
          </p:cNvPr>
          <p:cNvSpPr txBox="1"/>
          <p:nvPr/>
        </p:nvSpPr>
        <p:spPr>
          <a:xfrm>
            <a:off x="6922095" y="2951214"/>
            <a:ext cx="3499800" cy="38361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35603" b="0" i="0" u="none" strike="noStrike" cap="none" dirty="0">
                <a:solidFill>
                  <a:srgbClr val="FFFFFF"/>
                </a:solidFill>
                <a:latin typeface="DM Serif Display"/>
                <a:ea typeface="DM Serif Display"/>
                <a:cs typeface="DM Serif Display"/>
                <a:sym typeface="DM Serif Display"/>
              </a:rPr>
              <a:t>“</a:t>
            </a:r>
            <a:endParaRPr dirty="0"/>
          </a:p>
        </p:txBody>
      </p:sp>
      <p:sp>
        <p:nvSpPr>
          <p:cNvPr id="6" name="TextBox 5">
            <a:extLst>
              <a:ext uri="{FF2B5EF4-FFF2-40B4-BE49-F238E27FC236}">
                <a16:creationId xmlns:a16="http://schemas.microsoft.com/office/drawing/2014/main" id="{83FA3B1B-2795-847E-8DBF-65AA9CB467E4}"/>
              </a:ext>
            </a:extLst>
          </p:cNvPr>
          <p:cNvSpPr txBox="1"/>
          <p:nvPr/>
        </p:nvSpPr>
        <p:spPr>
          <a:xfrm>
            <a:off x="4572001" y="4527993"/>
            <a:ext cx="9144000" cy="1210203"/>
          </a:xfrm>
          <a:prstGeom prst="rect">
            <a:avLst/>
          </a:prstGeom>
          <a:noFill/>
        </p:spPr>
        <p:txBody>
          <a:bodyPr wrap="square">
            <a:spAutoFit/>
          </a:bodyPr>
          <a:lstStyle/>
          <a:p>
            <a:pPr marL="0" marR="0" lvl="0" indent="0" algn="ctr" rtl="0">
              <a:lnSpc>
                <a:spcPct val="70000"/>
              </a:lnSpc>
              <a:spcBef>
                <a:spcPts val="0"/>
              </a:spcBef>
              <a:spcAft>
                <a:spcPts val="0"/>
              </a:spcAft>
              <a:buNone/>
            </a:pPr>
            <a:r>
              <a:rPr lang="en-US" sz="9600" b="0" i="0" u="none" strike="noStrike" cap="none" dirty="0">
                <a:solidFill>
                  <a:srgbClr val="FFFFFF"/>
                </a:solidFill>
                <a:latin typeface="DM Serif Display"/>
                <a:ea typeface="DM Serif Display"/>
                <a:cs typeface="DM Serif Display"/>
                <a:sym typeface="DM Serif Display"/>
              </a:rPr>
              <a:t>Thank You.</a:t>
            </a:r>
            <a:endParaRPr lang="en-US" dirty="0"/>
          </a:p>
        </p:txBody>
      </p:sp>
    </p:spTree>
    <p:extLst>
      <p:ext uri="{BB962C8B-B14F-4D97-AF65-F5344CB8AC3E}">
        <p14:creationId xmlns:p14="http://schemas.microsoft.com/office/powerpoint/2010/main" val="40869132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
        <p:cNvGrpSpPr/>
        <p:nvPr/>
      </p:nvGrpSpPr>
      <p:grpSpPr>
        <a:xfrm>
          <a:off x="0" y="0"/>
          <a:ext cx="0" cy="0"/>
          <a:chOff x="0" y="0"/>
          <a:chExt cx="0" cy="0"/>
        </a:xfrm>
      </p:grpSpPr>
      <p:pic>
        <p:nvPicPr>
          <p:cNvPr id="4" name="Picture 3">
            <a:extLst>
              <a:ext uri="{FF2B5EF4-FFF2-40B4-BE49-F238E27FC236}">
                <a16:creationId xmlns:a16="http://schemas.microsoft.com/office/drawing/2014/main" id="{463430C0-B69E-E2F9-223A-33E8B3B899E8}"/>
              </a:ext>
            </a:extLst>
          </p:cNvPr>
          <p:cNvPicPr>
            <a:picLocks noChangeAspect="1"/>
          </p:cNvPicPr>
          <p:nvPr/>
        </p:nvPicPr>
        <p:blipFill>
          <a:blip r:embed="rId3"/>
          <a:stretch>
            <a:fillRect/>
          </a:stretch>
        </p:blipFill>
        <p:spPr>
          <a:xfrm>
            <a:off x="11531209" y="0"/>
            <a:ext cx="6857199" cy="10287000"/>
          </a:xfrm>
          <a:prstGeom prst="rect">
            <a:avLst/>
          </a:prstGeom>
        </p:spPr>
      </p:pic>
      <p:sp>
        <p:nvSpPr>
          <p:cNvPr id="41" name="Google Shape;41;p8"/>
          <p:cNvSpPr txBox="1"/>
          <p:nvPr/>
        </p:nvSpPr>
        <p:spPr>
          <a:xfrm>
            <a:off x="1028700" y="1865147"/>
            <a:ext cx="8911713" cy="7109639"/>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000" b="0" i="0" u="none" strike="noStrike" cap="none" dirty="0">
                <a:solidFill>
                  <a:srgbClr val="FFFFFF"/>
                </a:solidFill>
                <a:latin typeface="DM Serif Display"/>
                <a:ea typeface="DM Serif Display"/>
                <a:cs typeface="DM Serif Display"/>
                <a:sym typeface="DM Serif Display"/>
              </a:rPr>
              <a:t>Walsh’s Juice Company aims to optimize the </a:t>
            </a:r>
            <a:r>
              <a:rPr lang="en-US" sz="6000" b="0" i="0" u="none" strike="noStrike" cap="none" dirty="0">
                <a:solidFill>
                  <a:srgbClr val="FF0000"/>
                </a:solidFill>
                <a:latin typeface="DM Serif Display"/>
                <a:ea typeface="DM Serif Display"/>
                <a:cs typeface="DM Serif Display"/>
                <a:sym typeface="DM Serif Display"/>
              </a:rPr>
              <a:t>transportation</a:t>
            </a:r>
            <a:r>
              <a:rPr lang="en-US" sz="6000" b="0" i="0" u="none" strike="noStrike" cap="none" dirty="0">
                <a:solidFill>
                  <a:srgbClr val="FFFFFF"/>
                </a:solidFill>
                <a:latin typeface="DM Serif Display"/>
                <a:ea typeface="DM Serif Display"/>
                <a:cs typeface="DM Serif Display"/>
                <a:sym typeface="DM Serif Display"/>
              </a:rPr>
              <a:t> of unprocessed grape juice from vineyards to processing plants and efficiently allocate </a:t>
            </a:r>
            <a:r>
              <a:rPr lang="en-US" sz="6000" b="0" i="0" u="none" strike="noStrike" cap="none" dirty="0">
                <a:solidFill>
                  <a:srgbClr val="FF0000"/>
                </a:solidFill>
                <a:latin typeface="DM Serif Display"/>
                <a:ea typeface="DM Serif Display"/>
                <a:cs typeface="DM Serif Display"/>
                <a:sym typeface="DM Serif Display"/>
              </a:rPr>
              <a:t>production</a:t>
            </a:r>
            <a:r>
              <a:rPr lang="en-US" sz="6000" b="0" i="0" u="none" strike="noStrike" cap="none" dirty="0">
                <a:solidFill>
                  <a:srgbClr val="FFFFFF"/>
                </a:solidFill>
                <a:latin typeface="DM Serif Display"/>
                <a:ea typeface="DM Serif Display"/>
                <a:cs typeface="DM Serif Display"/>
                <a:sym typeface="DM Serif Display"/>
              </a:rPr>
              <a:t> to </a:t>
            </a:r>
            <a:r>
              <a:rPr lang="en-US" sz="6000" b="0" i="0" u="none" strike="noStrike" cap="none" dirty="0">
                <a:solidFill>
                  <a:srgbClr val="FF0000"/>
                </a:solidFill>
                <a:latin typeface="DM Serif Display"/>
                <a:ea typeface="DM Serif Display"/>
                <a:cs typeface="DM Serif Display"/>
                <a:sym typeface="DM Serif Display"/>
              </a:rPr>
              <a:t>minimize total costs</a:t>
            </a:r>
            <a:r>
              <a:rPr lang="en-US" sz="6000" b="0" i="0" u="none" strike="noStrike" cap="none" dirty="0">
                <a:solidFill>
                  <a:srgbClr val="FFFFFF"/>
                </a:solidFill>
                <a:latin typeface="DM Serif Display"/>
                <a:ea typeface="DM Serif Display"/>
                <a:cs typeface="DM Serif Display"/>
                <a:sym typeface="DM Serif Display"/>
              </a:rPr>
              <a:t>, including transport and processing expenses.</a:t>
            </a:r>
            <a:endParaRPr sz="800" dirty="0"/>
          </a:p>
        </p:txBody>
      </p:sp>
      <p:sp>
        <p:nvSpPr>
          <p:cNvPr id="42" name="Google Shape;42;p8"/>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8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rgbClr val="FFFFFF"/>
                </a:solidFill>
                <a:effectLst/>
                <a:uLnTx/>
                <a:uFillTx/>
                <a:latin typeface="DM Serif Display"/>
                <a:ea typeface="DM Serif Display"/>
                <a:cs typeface="DM Serif Display"/>
                <a:sym typeface="DM Serif Display"/>
              </a:rPr>
              <a:t>DePaul University</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rtl="0">
              <a:lnSpc>
                <a:spcPct val="80000"/>
              </a:lnSpc>
              <a:spcBef>
                <a:spcPts val="0"/>
              </a:spcBef>
              <a:spcAft>
                <a:spcPts val="0"/>
              </a:spcAft>
              <a:buNone/>
            </a:pPr>
            <a:endParaRPr lang="en-IN" dirty="0"/>
          </a:p>
        </p:txBody>
      </p:sp>
      <p:sp>
        <p:nvSpPr>
          <p:cNvPr id="43" name="Google Shape;43;p8"/>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Feb 09, 2025</a:t>
            </a:r>
          </a:p>
        </p:txBody>
      </p:sp>
      <p:sp>
        <p:nvSpPr>
          <p:cNvPr id="5" name="Rectangle 4">
            <a:extLst>
              <a:ext uri="{FF2B5EF4-FFF2-40B4-BE49-F238E27FC236}">
                <a16:creationId xmlns:a16="http://schemas.microsoft.com/office/drawing/2014/main" id="{51D332ED-4509-C213-B5D2-CD04BF1DA97F}"/>
              </a:ext>
            </a:extLst>
          </p:cNvPr>
          <p:cNvSpPr/>
          <p:nvPr/>
        </p:nvSpPr>
        <p:spPr>
          <a:xfrm>
            <a:off x="15713237" y="6628622"/>
            <a:ext cx="2675171" cy="923330"/>
          </a:xfrm>
          <a:prstGeom prst="rect">
            <a:avLst/>
          </a:prstGeom>
          <a:noFill/>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W</a:t>
            </a:r>
            <a:endParaRPr 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p:cNvGrpSpPr/>
        <p:nvPr/>
      </p:nvGrpSpPr>
      <p:grpSpPr>
        <a:xfrm>
          <a:off x="0" y="0"/>
          <a:ext cx="0" cy="0"/>
          <a:chOff x="0" y="0"/>
          <a:chExt cx="0" cy="0"/>
        </a:xfrm>
      </p:grpSpPr>
      <p:pic>
        <p:nvPicPr>
          <p:cNvPr id="5" name="Picture 4">
            <a:extLst>
              <a:ext uri="{FF2B5EF4-FFF2-40B4-BE49-F238E27FC236}">
                <a16:creationId xmlns:a16="http://schemas.microsoft.com/office/drawing/2014/main" id="{829C3A8D-636C-F3BD-6609-95811BC60D8F}"/>
              </a:ext>
            </a:extLst>
          </p:cNvPr>
          <p:cNvPicPr>
            <a:picLocks noChangeAspect="1"/>
          </p:cNvPicPr>
          <p:nvPr/>
        </p:nvPicPr>
        <p:blipFill>
          <a:blip r:embed="rId3"/>
          <a:srcRect l="57097"/>
          <a:stretch/>
        </p:blipFill>
        <p:spPr>
          <a:xfrm>
            <a:off x="11636477" y="0"/>
            <a:ext cx="6651523" cy="10287000"/>
          </a:xfrm>
          <a:prstGeom prst="rect">
            <a:avLst/>
          </a:prstGeom>
        </p:spPr>
      </p:pic>
      <p:sp>
        <p:nvSpPr>
          <p:cNvPr id="92" name="Google Shape;92;p14"/>
          <p:cNvSpPr txBox="1"/>
          <p:nvPr/>
        </p:nvSpPr>
        <p:spPr>
          <a:xfrm>
            <a:off x="1028700" y="1223536"/>
            <a:ext cx="11551300" cy="646331"/>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000" b="0" i="0" u="none" strike="noStrike" cap="none" dirty="0">
                <a:solidFill>
                  <a:srgbClr val="FFFFFF"/>
                </a:solidFill>
                <a:latin typeface="DM Serif Display"/>
                <a:ea typeface="DM Serif Display"/>
                <a:cs typeface="DM Serif Display"/>
                <a:sym typeface="DM Serif Display"/>
              </a:rPr>
              <a:t>Summary of the Case Study</a:t>
            </a:r>
            <a:endParaRPr sz="1100" dirty="0"/>
          </a:p>
        </p:txBody>
      </p:sp>
      <p:sp>
        <p:nvSpPr>
          <p:cNvPr id="93" name="Google Shape;93;p14"/>
          <p:cNvSpPr txBox="1"/>
          <p:nvPr/>
        </p:nvSpPr>
        <p:spPr>
          <a:xfrm>
            <a:off x="1028700" y="1869867"/>
            <a:ext cx="8868900" cy="95872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Walsh's Juice Company Overview:</a:t>
            </a:r>
          </a:p>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342900" marR="0" lvl="0" indent="-342900" algn="l" rtl="0">
              <a:lnSpc>
                <a:spcPct val="100000"/>
              </a:lnSpc>
              <a:spcBef>
                <a:spcPts val="0"/>
              </a:spcBef>
              <a:spcAft>
                <a:spcPts val="0"/>
              </a:spcAft>
              <a:buFont typeface="Wingdings" panose="05000000000000000000" pitchFamily="2" charset="2"/>
              <a:buChar char="q"/>
            </a:pPr>
            <a:r>
              <a:rPr lang="en-US" sz="2100" b="0" i="0" u="none" strike="noStrike" cap="none" dirty="0">
                <a:solidFill>
                  <a:srgbClr val="FFFFFF"/>
                </a:solidFill>
                <a:latin typeface="DM Sans"/>
                <a:ea typeface="DM Sans"/>
                <a:cs typeface="DM Sans"/>
                <a:sym typeface="DM Sans"/>
              </a:rPr>
              <a:t>They make three products: bottled juice, frozen juice concentrate, and jelly.</a:t>
            </a:r>
          </a:p>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Grape Juice Supply:</a:t>
            </a:r>
          </a:p>
          <a:p>
            <a:pPr marL="342900" marR="0" lvl="0" indent="-342900" algn="l" rtl="0">
              <a:lnSpc>
                <a:spcPct val="100000"/>
              </a:lnSpc>
              <a:spcBef>
                <a:spcPts val="0"/>
              </a:spcBef>
              <a:spcAft>
                <a:spcPts val="0"/>
              </a:spcAft>
              <a:buFont typeface="Wingdings" panose="05000000000000000000" pitchFamily="2" charset="2"/>
              <a:buChar char="Ø"/>
            </a:pPr>
            <a:endParaRPr lang="en-US" sz="2100" b="1" i="0" u="none" strike="noStrike" cap="none" dirty="0">
              <a:solidFill>
                <a:srgbClr val="FFFFFF"/>
              </a:solidFill>
              <a:latin typeface="DM Sans"/>
              <a:ea typeface="DM Sans"/>
              <a:cs typeface="DM Sans"/>
              <a:sym typeface="DM Sans"/>
            </a:endParaRPr>
          </a:p>
          <a:p>
            <a:pPr marL="342900" marR="0" lvl="0" indent="-342900" algn="l" rtl="0">
              <a:lnSpc>
                <a:spcPct val="100000"/>
              </a:lnSpc>
              <a:spcBef>
                <a:spcPts val="0"/>
              </a:spcBef>
              <a:spcAft>
                <a:spcPts val="0"/>
              </a:spcAft>
              <a:buFont typeface="Wingdings" panose="05000000000000000000" pitchFamily="2" charset="2"/>
              <a:buChar char="Ø"/>
            </a:pPr>
            <a:r>
              <a:rPr lang="en-US" sz="2100" b="1" i="0" u="none" strike="noStrike" cap="none" dirty="0">
                <a:solidFill>
                  <a:srgbClr val="FFFFFF"/>
                </a:solidFill>
                <a:latin typeface="DM Sans"/>
                <a:ea typeface="DM Sans"/>
                <a:cs typeface="DM Sans"/>
                <a:sym typeface="DM Sans"/>
              </a:rPr>
              <a:t>New York</a:t>
            </a:r>
            <a:r>
              <a:rPr lang="en-US" sz="2100" b="0" i="0" u="none" strike="noStrike" cap="none" dirty="0">
                <a:solidFill>
                  <a:srgbClr val="FFFFFF"/>
                </a:solidFill>
                <a:latin typeface="DM Sans"/>
                <a:ea typeface="DM Sans"/>
                <a:cs typeface="DM Sans"/>
                <a:sym typeface="DM Sans"/>
              </a:rPr>
              <a:t>: </a:t>
            </a:r>
            <a:r>
              <a:rPr lang="en-US" sz="2100" b="0" i="0" u="none" strike="noStrike" cap="none" dirty="0">
                <a:solidFill>
                  <a:srgbClr val="FF0000"/>
                </a:solidFill>
                <a:latin typeface="DM Sans"/>
                <a:ea typeface="DM Sans"/>
                <a:cs typeface="DM Sans"/>
                <a:sym typeface="DM Sans"/>
              </a:rPr>
              <a:t>1,400</a:t>
            </a:r>
            <a:r>
              <a:rPr lang="en-US" sz="2100" b="0" i="0" u="none" strike="noStrike" cap="none" dirty="0">
                <a:solidFill>
                  <a:srgbClr val="FFFFFF"/>
                </a:solidFill>
                <a:latin typeface="DM Sans"/>
                <a:ea typeface="DM Sans"/>
                <a:cs typeface="DM Sans"/>
                <a:sym typeface="DM Sans"/>
              </a:rPr>
              <a:t> tons available.</a:t>
            </a:r>
          </a:p>
          <a:p>
            <a:pPr marL="342900" marR="0" lvl="0" indent="-342900" algn="l" rtl="0">
              <a:lnSpc>
                <a:spcPct val="100000"/>
              </a:lnSpc>
              <a:spcBef>
                <a:spcPts val="0"/>
              </a:spcBef>
              <a:spcAft>
                <a:spcPts val="0"/>
              </a:spcAft>
              <a:buFont typeface="Wingdings" panose="05000000000000000000" pitchFamily="2" charset="2"/>
              <a:buChar char="Ø"/>
            </a:pPr>
            <a:r>
              <a:rPr lang="en-US" sz="2100" b="1" i="0" u="none" strike="noStrike" cap="none" dirty="0">
                <a:solidFill>
                  <a:srgbClr val="FFFFFF"/>
                </a:solidFill>
                <a:latin typeface="DM Sans"/>
                <a:ea typeface="DM Sans"/>
                <a:cs typeface="DM Sans"/>
                <a:sym typeface="DM Sans"/>
              </a:rPr>
              <a:t>Pennsylvania</a:t>
            </a:r>
            <a:r>
              <a:rPr lang="en-US" sz="2100" b="0" i="0" u="none" strike="noStrike" cap="none" dirty="0">
                <a:solidFill>
                  <a:srgbClr val="FFFFFF"/>
                </a:solidFill>
                <a:latin typeface="DM Sans"/>
                <a:ea typeface="DM Sans"/>
                <a:cs typeface="DM Sans"/>
                <a:sym typeface="DM Sans"/>
              </a:rPr>
              <a:t>: </a:t>
            </a:r>
            <a:r>
              <a:rPr lang="en-US" sz="2100" b="0" i="0" u="none" strike="noStrike" cap="none" dirty="0">
                <a:solidFill>
                  <a:srgbClr val="FF0000"/>
                </a:solidFill>
                <a:latin typeface="DM Sans"/>
                <a:ea typeface="DM Sans"/>
                <a:cs typeface="DM Sans"/>
                <a:sym typeface="DM Sans"/>
              </a:rPr>
              <a:t>1,100</a:t>
            </a:r>
            <a:r>
              <a:rPr lang="en-US" sz="2100" b="0" i="0" u="none" strike="noStrike" cap="none" dirty="0">
                <a:solidFill>
                  <a:srgbClr val="FFFFFF"/>
                </a:solidFill>
                <a:latin typeface="DM Sans"/>
                <a:ea typeface="DM Sans"/>
                <a:cs typeface="DM Sans"/>
                <a:sym typeface="DM Sans"/>
              </a:rPr>
              <a:t> tons available.</a:t>
            </a:r>
          </a:p>
          <a:p>
            <a:pPr marL="342900" marR="0" lvl="0" indent="-342900" algn="l" rtl="0">
              <a:lnSpc>
                <a:spcPct val="100000"/>
              </a:lnSpc>
              <a:spcBef>
                <a:spcPts val="0"/>
              </a:spcBef>
              <a:spcAft>
                <a:spcPts val="0"/>
              </a:spcAft>
              <a:buFont typeface="Wingdings" panose="05000000000000000000" pitchFamily="2" charset="2"/>
              <a:buChar char="Ø"/>
            </a:pPr>
            <a:r>
              <a:rPr lang="en-US" sz="2100" b="1" i="0" u="none" strike="noStrike" cap="none" dirty="0">
                <a:solidFill>
                  <a:srgbClr val="FFFFFF"/>
                </a:solidFill>
                <a:latin typeface="DM Sans"/>
                <a:ea typeface="DM Sans"/>
                <a:cs typeface="DM Sans"/>
                <a:sym typeface="DM Sans"/>
              </a:rPr>
              <a:t>Ohio</a:t>
            </a:r>
            <a:r>
              <a:rPr lang="en-US" sz="2100" b="0" i="0" u="none" strike="noStrike" cap="none" dirty="0">
                <a:solidFill>
                  <a:srgbClr val="FFFFFF"/>
                </a:solidFill>
                <a:latin typeface="DM Sans"/>
                <a:ea typeface="DM Sans"/>
                <a:cs typeface="DM Sans"/>
                <a:sym typeface="DM Sans"/>
              </a:rPr>
              <a:t>: </a:t>
            </a:r>
            <a:r>
              <a:rPr lang="en-US" sz="2100" b="0" i="0" u="none" strike="noStrike" cap="none" dirty="0">
                <a:solidFill>
                  <a:srgbClr val="FF0000"/>
                </a:solidFill>
                <a:latin typeface="DM Sans"/>
                <a:ea typeface="DM Sans"/>
                <a:cs typeface="DM Sans"/>
                <a:sym typeface="DM Sans"/>
              </a:rPr>
              <a:t>1,700</a:t>
            </a:r>
            <a:r>
              <a:rPr lang="en-US" sz="2100" b="0" i="0" u="none" strike="noStrike" cap="none" dirty="0">
                <a:solidFill>
                  <a:srgbClr val="FFFFFF"/>
                </a:solidFill>
                <a:latin typeface="DM Sans"/>
                <a:ea typeface="DM Sans"/>
                <a:cs typeface="DM Sans"/>
                <a:sym typeface="DM Sans"/>
              </a:rPr>
              <a:t> tons available.</a:t>
            </a:r>
          </a:p>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Plant Capacity:</a:t>
            </a:r>
          </a:p>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342900" marR="0" lvl="0" indent="-342900" algn="l" rtl="0">
              <a:lnSpc>
                <a:spcPct val="100000"/>
              </a:lnSpc>
              <a:spcBef>
                <a:spcPts val="0"/>
              </a:spcBef>
              <a:spcAft>
                <a:spcPts val="0"/>
              </a:spcAft>
              <a:buFont typeface="Wingdings" panose="05000000000000000000" pitchFamily="2" charset="2"/>
              <a:buChar char="Ø"/>
            </a:pPr>
            <a:r>
              <a:rPr lang="en-US" sz="2100" b="1" i="0" u="none" strike="noStrike" cap="none" dirty="0">
                <a:solidFill>
                  <a:srgbClr val="FFFFFF"/>
                </a:solidFill>
                <a:latin typeface="DM Sans"/>
                <a:ea typeface="DM Sans"/>
                <a:cs typeface="DM Sans"/>
                <a:sym typeface="DM Sans"/>
              </a:rPr>
              <a:t>Virginia</a:t>
            </a:r>
            <a:r>
              <a:rPr lang="en-US" sz="2100" b="0" i="0" u="none" strike="noStrike" cap="none" dirty="0">
                <a:solidFill>
                  <a:srgbClr val="FFFFFF"/>
                </a:solidFill>
                <a:latin typeface="DM Sans"/>
                <a:ea typeface="DM Sans"/>
                <a:cs typeface="DM Sans"/>
                <a:sym typeface="DM Sans"/>
              </a:rPr>
              <a:t>: Can process </a:t>
            </a:r>
            <a:r>
              <a:rPr lang="en-US" sz="2100" b="0" i="0" u="none" strike="noStrike" cap="none" dirty="0">
                <a:solidFill>
                  <a:srgbClr val="FF0000"/>
                </a:solidFill>
                <a:latin typeface="DM Sans"/>
                <a:ea typeface="DM Sans"/>
                <a:cs typeface="DM Sans"/>
                <a:sym typeface="DM Sans"/>
              </a:rPr>
              <a:t>1,200</a:t>
            </a:r>
            <a:r>
              <a:rPr lang="en-US" sz="2100" b="0" i="0" u="none" strike="noStrike" cap="none" dirty="0">
                <a:solidFill>
                  <a:srgbClr val="FFFFFF"/>
                </a:solidFill>
                <a:latin typeface="DM Sans"/>
                <a:ea typeface="DM Sans"/>
                <a:cs typeface="DM Sans"/>
                <a:sym typeface="DM Sans"/>
              </a:rPr>
              <a:t> tons.</a:t>
            </a:r>
          </a:p>
          <a:p>
            <a:pPr marL="342900" marR="0" lvl="0" indent="-342900" algn="l" rtl="0">
              <a:lnSpc>
                <a:spcPct val="100000"/>
              </a:lnSpc>
              <a:spcBef>
                <a:spcPts val="0"/>
              </a:spcBef>
              <a:spcAft>
                <a:spcPts val="0"/>
              </a:spcAft>
              <a:buFont typeface="Wingdings" panose="05000000000000000000" pitchFamily="2" charset="2"/>
              <a:buChar char="Ø"/>
            </a:pPr>
            <a:r>
              <a:rPr lang="en-US" sz="2100" b="1" i="0" u="none" strike="noStrike" cap="none" dirty="0">
                <a:solidFill>
                  <a:srgbClr val="FFFFFF"/>
                </a:solidFill>
                <a:latin typeface="DM Sans"/>
                <a:ea typeface="DM Sans"/>
                <a:cs typeface="DM Sans"/>
                <a:sym typeface="DM Sans"/>
              </a:rPr>
              <a:t>Michigan</a:t>
            </a:r>
            <a:r>
              <a:rPr lang="en-US" sz="2100" b="0" i="0" u="none" strike="noStrike" cap="none" dirty="0">
                <a:solidFill>
                  <a:srgbClr val="FFFFFF"/>
                </a:solidFill>
                <a:latin typeface="DM Sans"/>
                <a:ea typeface="DM Sans"/>
                <a:cs typeface="DM Sans"/>
                <a:sym typeface="DM Sans"/>
              </a:rPr>
              <a:t>: Can process </a:t>
            </a:r>
            <a:r>
              <a:rPr lang="en-US" sz="2100" b="0" i="0" u="none" strike="noStrike" cap="none" dirty="0">
                <a:solidFill>
                  <a:srgbClr val="FF0000"/>
                </a:solidFill>
                <a:latin typeface="DM Sans"/>
                <a:ea typeface="DM Sans"/>
                <a:cs typeface="DM Sans"/>
                <a:sym typeface="DM Sans"/>
              </a:rPr>
              <a:t>1,100</a:t>
            </a:r>
            <a:r>
              <a:rPr lang="en-US" sz="2100" b="0" i="0" u="none" strike="noStrike" cap="none" dirty="0">
                <a:solidFill>
                  <a:srgbClr val="FFFFFF"/>
                </a:solidFill>
                <a:latin typeface="DM Sans"/>
                <a:ea typeface="DM Sans"/>
                <a:cs typeface="DM Sans"/>
                <a:sym typeface="DM Sans"/>
              </a:rPr>
              <a:t> tons.</a:t>
            </a:r>
          </a:p>
          <a:p>
            <a:pPr marL="342900" marR="0" lvl="0" indent="-342900" algn="l" rtl="0">
              <a:lnSpc>
                <a:spcPct val="100000"/>
              </a:lnSpc>
              <a:spcBef>
                <a:spcPts val="0"/>
              </a:spcBef>
              <a:spcAft>
                <a:spcPts val="0"/>
              </a:spcAft>
              <a:buFont typeface="Wingdings" panose="05000000000000000000" pitchFamily="2" charset="2"/>
              <a:buChar char="Ø"/>
            </a:pPr>
            <a:r>
              <a:rPr lang="en-US" sz="2100" b="1" i="0" u="none" strike="noStrike" cap="none" dirty="0">
                <a:solidFill>
                  <a:srgbClr val="FFFFFF"/>
                </a:solidFill>
                <a:latin typeface="DM Sans"/>
                <a:ea typeface="DM Sans"/>
                <a:cs typeface="DM Sans"/>
                <a:sym typeface="DM Sans"/>
              </a:rPr>
              <a:t>Tennessee</a:t>
            </a:r>
            <a:r>
              <a:rPr lang="en-US" sz="2100" b="0" i="0" u="none" strike="noStrike" cap="none" dirty="0">
                <a:solidFill>
                  <a:srgbClr val="FFFFFF"/>
                </a:solidFill>
                <a:latin typeface="DM Sans"/>
                <a:ea typeface="DM Sans"/>
                <a:cs typeface="DM Sans"/>
                <a:sym typeface="DM Sans"/>
              </a:rPr>
              <a:t>: Can process </a:t>
            </a:r>
            <a:r>
              <a:rPr lang="en-US" sz="2100" b="0" i="0" u="none" strike="noStrike" cap="none" dirty="0">
                <a:solidFill>
                  <a:srgbClr val="FF0000"/>
                </a:solidFill>
                <a:latin typeface="DM Sans"/>
                <a:ea typeface="DM Sans"/>
                <a:cs typeface="DM Sans"/>
                <a:sym typeface="DM Sans"/>
              </a:rPr>
              <a:t>1,400</a:t>
            </a:r>
            <a:r>
              <a:rPr lang="en-US" sz="2100" b="0" i="0" u="none" strike="noStrike" cap="none" dirty="0">
                <a:solidFill>
                  <a:srgbClr val="FFFFFF"/>
                </a:solidFill>
                <a:latin typeface="DM Sans"/>
                <a:ea typeface="DM Sans"/>
                <a:cs typeface="DM Sans"/>
                <a:sym typeface="DM Sans"/>
              </a:rPr>
              <a:t> tons.</a:t>
            </a:r>
          </a:p>
          <a:p>
            <a:pPr marL="342900" marR="0" lvl="0" indent="-342900" algn="l" rtl="0">
              <a:lnSpc>
                <a:spcPct val="100000"/>
              </a:lnSpc>
              <a:spcBef>
                <a:spcPts val="0"/>
              </a:spcBef>
              <a:spcAft>
                <a:spcPts val="0"/>
              </a:spcAft>
              <a:buFont typeface="Wingdings" panose="05000000000000000000" pitchFamily="2" charset="2"/>
              <a:buChar char="Ø"/>
            </a:pPr>
            <a:r>
              <a:rPr lang="en-US" sz="2100" b="1" i="0" u="none" strike="noStrike" cap="none" dirty="0">
                <a:solidFill>
                  <a:srgbClr val="FFFFFF"/>
                </a:solidFill>
                <a:latin typeface="DM Sans"/>
                <a:ea typeface="DM Sans"/>
                <a:cs typeface="DM Sans"/>
                <a:sym typeface="DM Sans"/>
              </a:rPr>
              <a:t>Indiana</a:t>
            </a:r>
            <a:r>
              <a:rPr lang="en-US" sz="2100" b="0" i="0" u="none" strike="noStrike" cap="none" dirty="0">
                <a:solidFill>
                  <a:srgbClr val="FFFFFF"/>
                </a:solidFill>
                <a:latin typeface="DM Sans"/>
                <a:ea typeface="DM Sans"/>
                <a:cs typeface="DM Sans"/>
                <a:sym typeface="DM Sans"/>
              </a:rPr>
              <a:t>: Can process </a:t>
            </a:r>
            <a:r>
              <a:rPr lang="en-US" sz="2100" b="0" i="0" u="none" strike="noStrike" cap="none" dirty="0">
                <a:solidFill>
                  <a:srgbClr val="FF0000"/>
                </a:solidFill>
                <a:latin typeface="DM Sans"/>
                <a:ea typeface="DM Sans"/>
                <a:cs typeface="DM Sans"/>
                <a:sym typeface="DM Sans"/>
              </a:rPr>
              <a:t>1,400</a:t>
            </a:r>
            <a:r>
              <a:rPr lang="en-US" sz="2100" b="0" i="0" u="none" strike="noStrike" cap="none" dirty="0">
                <a:solidFill>
                  <a:srgbClr val="FFFFFF"/>
                </a:solidFill>
                <a:latin typeface="DM Sans"/>
                <a:ea typeface="DM Sans"/>
                <a:cs typeface="DM Sans"/>
                <a:sym typeface="DM Sans"/>
              </a:rPr>
              <a:t> tons.</a:t>
            </a:r>
          </a:p>
          <a:p>
            <a:pPr marL="342900" marR="0" lvl="0" indent="-342900" algn="l" rtl="0">
              <a:lnSpc>
                <a:spcPct val="100000"/>
              </a:lnSpc>
              <a:spcBef>
                <a:spcPts val="0"/>
              </a:spcBef>
              <a:spcAft>
                <a:spcPts val="0"/>
              </a:spcAft>
              <a:buFont typeface="Wingdings" panose="05000000000000000000" pitchFamily="2" charset="2"/>
              <a:buChar char="Ø"/>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100" b="1" i="0" u="none" strike="noStrike" cap="none" dirty="0">
                <a:solidFill>
                  <a:srgbClr val="FFFFFF"/>
                </a:solidFill>
                <a:latin typeface="DM Sans"/>
                <a:ea typeface="DM Sans"/>
                <a:cs typeface="DM Sans"/>
                <a:sym typeface="DM Sans"/>
              </a:rPr>
              <a:t>Product Demand: </a:t>
            </a:r>
            <a:r>
              <a:rPr lang="en-US" sz="2100" b="0" i="0" u="none" strike="noStrike" cap="none" dirty="0">
                <a:solidFill>
                  <a:srgbClr val="FFFFFF"/>
                </a:solidFill>
                <a:latin typeface="DM Sans"/>
                <a:ea typeface="DM Sans"/>
                <a:cs typeface="DM Sans"/>
                <a:sym typeface="DM Sans"/>
              </a:rPr>
              <a:t>Bottled Juice: Need </a:t>
            </a:r>
            <a:r>
              <a:rPr lang="en-US" sz="2100" b="0" i="0" u="none" strike="noStrike" cap="none" dirty="0">
                <a:solidFill>
                  <a:srgbClr val="FF0000"/>
                </a:solidFill>
                <a:latin typeface="DM Sans"/>
                <a:ea typeface="DM Sans"/>
                <a:cs typeface="DM Sans"/>
                <a:sym typeface="DM Sans"/>
              </a:rPr>
              <a:t>1,200</a:t>
            </a:r>
            <a:r>
              <a:rPr lang="en-US" sz="2100" b="0" i="0" u="none" strike="noStrike" cap="none" dirty="0">
                <a:solidFill>
                  <a:srgbClr val="FFFFFF"/>
                </a:solidFill>
                <a:latin typeface="DM Sans"/>
                <a:ea typeface="DM Sans"/>
                <a:cs typeface="DM Sans"/>
                <a:sym typeface="DM Sans"/>
              </a:rPr>
              <a:t> tons . ( </a:t>
            </a:r>
            <a:r>
              <a:rPr lang="en-US" sz="2100" b="0" i="0" u="none" strike="noStrike" cap="none" dirty="0">
                <a:solidFill>
                  <a:srgbClr val="FF0000"/>
                </a:solidFill>
                <a:latin typeface="DM Sans"/>
                <a:ea typeface="DM Sans"/>
                <a:cs typeface="DM Sans"/>
                <a:sym typeface="DM Sans"/>
              </a:rPr>
              <a:t>1200</a:t>
            </a:r>
            <a:r>
              <a:rPr lang="en-US" sz="2100" b="0" i="0" u="none" strike="noStrike" cap="none" dirty="0">
                <a:solidFill>
                  <a:srgbClr val="FFFFFF"/>
                </a:solidFill>
                <a:latin typeface="DM Sans"/>
                <a:ea typeface="DM Sans"/>
                <a:cs typeface="DM Sans"/>
                <a:sym typeface="DM Sans"/>
              </a:rPr>
              <a:t> tons of unprocessed juice )</a:t>
            </a:r>
          </a:p>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100" b="1" i="0" u="none" strike="noStrike" cap="none" dirty="0">
                <a:solidFill>
                  <a:srgbClr val="FFFFFF"/>
                </a:solidFill>
                <a:latin typeface="DM Sans"/>
                <a:ea typeface="DM Sans"/>
                <a:cs typeface="DM Sans"/>
                <a:sym typeface="DM Sans"/>
              </a:rPr>
              <a:t>Frozen Concentrate</a:t>
            </a:r>
            <a:r>
              <a:rPr lang="en-US" sz="2100" b="0" i="0" u="none" strike="noStrike" cap="none" dirty="0">
                <a:solidFill>
                  <a:srgbClr val="FFFFFF"/>
                </a:solidFill>
                <a:latin typeface="DM Sans"/>
                <a:ea typeface="DM Sans"/>
                <a:cs typeface="DM Sans"/>
                <a:sym typeface="DM Sans"/>
              </a:rPr>
              <a:t>: Need </a:t>
            </a:r>
            <a:r>
              <a:rPr lang="en-US" sz="2100" b="0" i="0" u="none" strike="noStrike" cap="none" dirty="0">
                <a:solidFill>
                  <a:srgbClr val="FF0000"/>
                </a:solidFill>
                <a:latin typeface="DM Sans"/>
                <a:ea typeface="DM Sans"/>
                <a:cs typeface="DM Sans"/>
                <a:sym typeface="DM Sans"/>
              </a:rPr>
              <a:t>900</a:t>
            </a:r>
            <a:r>
              <a:rPr lang="en-US" sz="2100" b="0" i="0" u="none" strike="noStrike" cap="none" dirty="0">
                <a:solidFill>
                  <a:srgbClr val="FFFFFF"/>
                </a:solidFill>
                <a:latin typeface="DM Sans"/>
                <a:ea typeface="DM Sans"/>
                <a:cs typeface="DM Sans"/>
                <a:sym typeface="DM Sans"/>
              </a:rPr>
              <a:t> tons.( </a:t>
            </a:r>
            <a:r>
              <a:rPr lang="en-US" sz="2100" b="0" i="0" u="none" strike="noStrike" cap="none" dirty="0">
                <a:solidFill>
                  <a:srgbClr val="FF0000"/>
                </a:solidFill>
                <a:latin typeface="DM Sans"/>
                <a:ea typeface="DM Sans"/>
                <a:cs typeface="DM Sans"/>
                <a:sym typeface="DM Sans"/>
              </a:rPr>
              <a:t>1800</a:t>
            </a:r>
            <a:r>
              <a:rPr lang="en-US" sz="2100" b="0" i="0" u="none" strike="noStrike" cap="none" dirty="0">
                <a:solidFill>
                  <a:srgbClr val="FFFFFF"/>
                </a:solidFill>
                <a:latin typeface="DM Sans"/>
                <a:ea typeface="DM Sans"/>
                <a:cs typeface="DM Sans"/>
                <a:sym typeface="DM Sans"/>
              </a:rPr>
              <a:t> tons of unprocessed juice )</a:t>
            </a:r>
          </a:p>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100" b="1" i="0" u="none" strike="noStrike" cap="none" dirty="0">
                <a:solidFill>
                  <a:srgbClr val="FFFFFF"/>
                </a:solidFill>
                <a:latin typeface="DM Sans"/>
                <a:ea typeface="DM Sans"/>
                <a:cs typeface="DM Sans"/>
                <a:sym typeface="DM Sans"/>
              </a:rPr>
              <a:t>Jelly</a:t>
            </a:r>
            <a:r>
              <a:rPr lang="en-US" sz="2100" b="0" i="0" u="none" strike="noStrike" cap="none" dirty="0">
                <a:solidFill>
                  <a:srgbClr val="FFFFFF"/>
                </a:solidFill>
                <a:latin typeface="DM Sans"/>
                <a:ea typeface="DM Sans"/>
                <a:cs typeface="DM Sans"/>
                <a:sym typeface="DM Sans"/>
              </a:rPr>
              <a:t>: Need </a:t>
            </a:r>
            <a:r>
              <a:rPr lang="en-US" sz="2100" b="0" i="0" u="none" strike="noStrike" cap="none" dirty="0">
                <a:solidFill>
                  <a:srgbClr val="FF0000"/>
                </a:solidFill>
                <a:latin typeface="DM Sans"/>
                <a:ea typeface="DM Sans"/>
                <a:cs typeface="DM Sans"/>
                <a:sym typeface="DM Sans"/>
              </a:rPr>
              <a:t>700</a:t>
            </a:r>
            <a:r>
              <a:rPr lang="en-US" sz="2100" b="0" i="0" u="none" strike="noStrike" cap="none" dirty="0">
                <a:solidFill>
                  <a:srgbClr val="FFFFFF"/>
                </a:solidFill>
                <a:latin typeface="DM Sans"/>
                <a:ea typeface="DM Sans"/>
                <a:cs typeface="DM Sans"/>
                <a:sym typeface="DM Sans"/>
              </a:rPr>
              <a:t> tons. (</a:t>
            </a:r>
            <a:r>
              <a:rPr lang="en-US" sz="2100" b="0" i="0" u="none" strike="noStrike" cap="none" dirty="0">
                <a:solidFill>
                  <a:srgbClr val="FF0000"/>
                </a:solidFill>
                <a:latin typeface="DM Sans"/>
                <a:ea typeface="DM Sans"/>
                <a:cs typeface="DM Sans"/>
                <a:sym typeface="DM Sans"/>
              </a:rPr>
              <a:t>1050</a:t>
            </a:r>
            <a:r>
              <a:rPr lang="en-US" sz="2100" b="0" i="0" u="none" strike="noStrike" cap="none" dirty="0">
                <a:solidFill>
                  <a:srgbClr val="FFFFFF"/>
                </a:solidFill>
                <a:latin typeface="DM Sans"/>
                <a:ea typeface="DM Sans"/>
                <a:cs typeface="DM Sans"/>
                <a:sym typeface="DM Sans"/>
              </a:rPr>
              <a:t> tons of Jelly is required)</a:t>
            </a:r>
          </a:p>
          <a:p>
            <a:pPr marL="342900" marR="0" lvl="0" indent="-342900" algn="l" rtl="0">
              <a:lnSpc>
                <a:spcPct val="100000"/>
              </a:lnSpc>
              <a:spcBef>
                <a:spcPts val="0"/>
              </a:spcBef>
              <a:spcAft>
                <a:spcPts val="0"/>
              </a:spcAft>
              <a:buFont typeface="Wingdings" panose="05000000000000000000" pitchFamily="2" charset="2"/>
              <a:buChar char="Ø"/>
            </a:pPr>
            <a:endParaRPr lang="en-US" sz="2100" b="0" i="0" u="none" strike="noStrike" cap="none" dirty="0">
              <a:solidFill>
                <a:srgbClr val="FFFFFF"/>
              </a:solidFill>
              <a:latin typeface="DM Sans"/>
              <a:ea typeface="DM Sans"/>
              <a:cs typeface="DM Sans"/>
              <a:sym typeface="DM Sans"/>
            </a:endParaRPr>
          </a:p>
          <a:p>
            <a:pPr marL="342900" marR="0" lvl="0" indent="-342900" algn="l" rtl="0">
              <a:lnSpc>
                <a:spcPct val="100000"/>
              </a:lnSpc>
              <a:spcBef>
                <a:spcPts val="0"/>
              </a:spcBef>
              <a:spcAft>
                <a:spcPts val="0"/>
              </a:spcAft>
              <a:buFont typeface="Wingdings" panose="05000000000000000000" pitchFamily="2" charset="2"/>
              <a:buChar char="Ø"/>
            </a:pPr>
            <a:endParaRPr lang="en-US" sz="2100" dirty="0">
              <a:solidFill>
                <a:srgbClr val="FFFFFF"/>
              </a:solidFill>
              <a:latin typeface="DM Sans"/>
              <a:ea typeface="DM Sans"/>
              <a:cs typeface="DM Sans"/>
              <a:sym typeface="DM Sans"/>
            </a:endParaRPr>
          </a:p>
          <a:p>
            <a:pPr marL="342900" marR="0" lvl="0" indent="-342900" algn="l" rtl="0">
              <a:lnSpc>
                <a:spcPct val="100000"/>
              </a:lnSpc>
              <a:spcBef>
                <a:spcPts val="0"/>
              </a:spcBef>
              <a:spcAft>
                <a:spcPts val="0"/>
              </a:spcAft>
              <a:buFont typeface="Wingdings" panose="05000000000000000000" pitchFamily="2" charset="2"/>
              <a:buChar char="Ø"/>
            </a:pPr>
            <a:endParaRPr lang="en-US" sz="2100" b="0" i="0" u="none" strike="noStrike" cap="none" dirty="0">
              <a:solidFill>
                <a:srgbClr val="FFFFFF"/>
              </a:solidFill>
              <a:latin typeface="DM Sans"/>
              <a:ea typeface="DM Sans"/>
              <a:cs typeface="DM Sans"/>
              <a:sym typeface="DM Sans"/>
            </a:endParaRPr>
          </a:p>
          <a:p>
            <a:pPr marL="342900" marR="0" lvl="0" indent="-342900" algn="l" rtl="0">
              <a:lnSpc>
                <a:spcPct val="100000"/>
              </a:lnSpc>
              <a:spcBef>
                <a:spcPts val="0"/>
              </a:spcBef>
              <a:spcAft>
                <a:spcPts val="0"/>
              </a:spcAft>
              <a:buFont typeface="Wingdings" panose="05000000000000000000" pitchFamily="2" charset="2"/>
              <a:buChar char="Ø"/>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endParaRPr dirty="0"/>
          </a:p>
        </p:txBody>
      </p:sp>
      <p:sp>
        <p:nvSpPr>
          <p:cNvPr id="94" name="Google Shape;94;p14"/>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95" name="Google Shape;95;p14"/>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chemeClr val="bg1"/>
                </a:solidFill>
                <a:latin typeface="DM Serif Display"/>
                <a:ea typeface="DM Serif Display"/>
                <a:cs typeface="DM Serif Display"/>
                <a:sym typeface="DM Serif Display"/>
              </a:rPr>
              <a:t>Feb</a:t>
            </a:r>
            <a:r>
              <a:rPr lang="en-US" sz="2100" b="0" i="0" u="none" strike="noStrike" cap="none" dirty="0">
                <a:solidFill>
                  <a:schemeClr val="bg1"/>
                </a:solidFill>
                <a:latin typeface="DM Serif Display"/>
                <a:ea typeface="DM Serif Display"/>
                <a:cs typeface="DM Serif Display"/>
                <a:sym typeface="DM Serif Display"/>
              </a:rPr>
              <a:t> </a:t>
            </a:r>
            <a:r>
              <a:rPr lang="en-US" sz="2100" dirty="0">
                <a:solidFill>
                  <a:schemeClr val="bg1"/>
                </a:solidFill>
                <a:latin typeface="DM Serif Display"/>
                <a:ea typeface="DM Serif Display"/>
                <a:cs typeface="DM Serif Display"/>
                <a:sym typeface="DM Serif Display"/>
              </a:rPr>
              <a:t>0</a:t>
            </a:r>
            <a:r>
              <a:rPr lang="en-US" sz="2100" b="0" i="0" u="none" strike="noStrike" cap="none" dirty="0">
                <a:solidFill>
                  <a:schemeClr val="bg1"/>
                </a:solidFill>
                <a:latin typeface="DM Serif Display"/>
                <a:ea typeface="DM Serif Display"/>
                <a:cs typeface="DM Serif Display"/>
                <a:sym typeface="DM Serif Display"/>
              </a:rPr>
              <a:t>9, 2025</a:t>
            </a:r>
            <a:endParaRPr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a:extLst>
            <a:ext uri="{FF2B5EF4-FFF2-40B4-BE49-F238E27FC236}">
              <a16:creationId xmlns:a16="http://schemas.microsoft.com/office/drawing/2014/main" id="{2EF4D388-CFE7-BAD5-8904-801B18A323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5028E43-0145-5B2A-E562-80451298536C}"/>
              </a:ext>
            </a:extLst>
          </p:cNvPr>
          <p:cNvPicPr>
            <a:picLocks noChangeAspect="1"/>
          </p:cNvPicPr>
          <p:nvPr/>
        </p:nvPicPr>
        <p:blipFill>
          <a:blip r:embed="rId3"/>
          <a:srcRect l="-31078" r="57294"/>
          <a:stretch/>
        </p:blipFill>
        <p:spPr>
          <a:xfrm>
            <a:off x="-5113201" y="-116174"/>
            <a:ext cx="11869992" cy="10403174"/>
          </a:xfrm>
          <a:prstGeom prst="rect">
            <a:avLst/>
          </a:prstGeom>
        </p:spPr>
      </p:pic>
      <p:sp>
        <p:nvSpPr>
          <p:cNvPr id="92" name="Google Shape;92;p14">
            <a:extLst>
              <a:ext uri="{FF2B5EF4-FFF2-40B4-BE49-F238E27FC236}">
                <a16:creationId xmlns:a16="http://schemas.microsoft.com/office/drawing/2014/main" id="{DB763AFD-A798-2E3C-0C9C-0873F1A5E3FB}"/>
              </a:ext>
            </a:extLst>
          </p:cNvPr>
          <p:cNvSpPr txBox="1"/>
          <p:nvPr/>
        </p:nvSpPr>
        <p:spPr>
          <a:xfrm>
            <a:off x="7252737" y="943962"/>
            <a:ext cx="11551300" cy="646331"/>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000" b="0" i="0" u="none" strike="noStrike" cap="none" dirty="0">
                <a:solidFill>
                  <a:srgbClr val="FFFFFF"/>
                </a:solidFill>
                <a:latin typeface="DM Serif Display"/>
                <a:ea typeface="DM Serif Display"/>
                <a:cs typeface="DM Serif Display"/>
                <a:sym typeface="DM Serif Display"/>
              </a:rPr>
              <a:t>Summary of the Case Study</a:t>
            </a:r>
            <a:endParaRPr sz="1100" dirty="0"/>
          </a:p>
        </p:txBody>
      </p:sp>
      <p:sp>
        <p:nvSpPr>
          <p:cNvPr id="93" name="Google Shape;93;p14">
            <a:extLst>
              <a:ext uri="{FF2B5EF4-FFF2-40B4-BE49-F238E27FC236}">
                <a16:creationId xmlns:a16="http://schemas.microsoft.com/office/drawing/2014/main" id="{624F7620-CC4F-6869-CA65-E1C6DC57B500}"/>
              </a:ext>
            </a:extLst>
          </p:cNvPr>
          <p:cNvSpPr txBox="1"/>
          <p:nvPr/>
        </p:nvSpPr>
        <p:spPr>
          <a:xfrm>
            <a:off x="7359417" y="2261939"/>
            <a:ext cx="8868900" cy="57554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400" b="1" i="0" u="none" strike="noStrike" cap="none" dirty="0">
                <a:solidFill>
                  <a:srgbClr val="FFFFFF"/>
                </a:solidFill>
                <a:latin typeface="DM Sans"/>
                <a:ea typeface="DM Sans"/>
                <a:cs typeface="DM Sans"/>
                <a:sym typeface="DM Sans"/>
              </a:rPr>
              <a:t>Transportation Costs:</a:t>
            </a:r>
          </a:p>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It costs different amounts to move juice from the vineyards to each plant. </a:t>
            </a:r>
          </a:p>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100" b="1" i="0" u="none" strike="noStrike" cap="none" dirty="0">
                <a:solidFill>
                  <a:srgbClr val="FFFFFF"/>
                </a:solidFill>
                <a:latin typeface="DM Sans"/>
                <a:ea typeface="DM Sans"/>
                <a:cs typeface="DM Sans"/>
                <a:sym typeface="DM Sans"/>
              </a:rPr>
              <a:t>Processing Costs:</a:t>
            </a:r>
          </a:p>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Each plant has different costs to make each product (juice, concentrate, and jelly) because of things like equipment, wages, etc. </a:t>
            </a:r>
            <a:endParaRPr lang="en-US" sz="2100" b="1"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endParaRPr lang="en-US" sz="2100" b="1"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100" b="1" i="0" u="none" strike="noStrike" cap="none" dirty="0">
                <a:solidFill>
                  <a:srgbClr val="FFFFFF"/>
                </a:solidFill>
                <a:latin typeface="DM Sans"/>
                <a:ea typeface="DM Sans"/>
                <a:cs typeface="DM Sans"/>
                <a:sym typeface="DM Sans"/>
              </a:rPr>
              <a:t>Objective:</a:t>
            </a:r>
          </a:p>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The company wants to minimize the </a:t>
            </a:r>
            <a:r>
              <a:rPr lang="en-US" sz="2100" b="0" i="0" u="none" strike="noStrike" cap="none" dirty="0">
                <a:solidFill>
                  <a:srgbClr val="FF0000"/>
                </a:solidFill>
                <a:latin typeface="DM Sans"/>
                <a:ea typeface="DM Sans"/>
                <a:cs typeface="DM Sans"/>
                <a:sym typeface="DM Sans"/>
              </a:rPr>
              <a:t>total costs</a:t>
            </a:r>
            <a:r>
              <a:rPr lang="en-US" sz="2100" b="0" i="0" u="none" strike="noStrike" cap="none" dirty="0">
                <a:solidFill>
                  <a:srgbClr val="FFFFFF"/>
                </a:solidFill>
                <a:latin typeface="DM Sans"/>
                <a:ea typeface="DM Sans"/>
                <a:cs typeface="DM Sans"/>
                <a:sym typeface="DM Sans"/>
              </a:rPr>
              <a:t>.</a:t>
            </a:r>
          </a:p>
          <a:p>
            <a:pPr marL="0" marR="0" lvl="0" indent="0" algn="l" rtl="0">
              <a:lnSpc>
                <a:spcPct val="100000"/>
              </a:lnSpc>
              <a:spcBef>
                <a:spcPts val="0"/>
              </a:spcBef>
              <a:spcAft>
                <a:spcPts val="0"/>
              </a:spcAft>
              <a:buNone/>
            </a:pPr>
            <a:endParaRPr lang="en-US" sz="2100"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100" b="1" i="0" u="none" strike="noStrike" cap="none" dirty="0">
                <a:solidFill>
                  <a:srgbClr val="FFFFFF"/>
                </a:solidFill>
                <a:latin typeface="DM Sans"/>
                <a:ea typeface="DM Sans"/>
                <a:cs typeface="DM Sans"/>
                <a:sym typeface="DM Sans"/>
              </a:rPr>
              <a:t>Constraints:</a:t>
            </a:r>
          </a:p>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Limited grape juice available from each vineyard.</a:t>
            </a:r>
          </a:p>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Each plant can only handle a certain amount of juice.</a:t>
            </a:r>
          </a:p>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The company needs to make a certain amount of each product.</a:t>
            </a:r>
          </a:p>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endParaRPr dirty="0"/>
          </a:p>
        </p:txBody>
      </p:sp>
      <p:sp>
        <p:nvSpPr>
          <p:cNvPr id="94" name="Google Shape;94;p14">
            <a:extLst>
              <a:ext uri="{FF2B5EF4-FFF2-40B4-BE49-F238E27FC236}">
                <a16:creationId xmlns:a16="http://schemas.microsoft.com/office/drawing/2014/main" id="{D99A3737-DC90-B410-D7EC-3FB80DE1646D}"/>
              </a:ext>
            </a:extLst>
          </p:cNvPr>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95" name="Google Shape;95;p14">
            <a:extLst>
              <a:ext uri="{FF2B5EF4-FFF2-40B4-BE49-F238E27FC236}">
                <a16:creationId xmlns:a16="http://schemas.microsoft.com/office/drawing/2014/main" id="{3DA4D8A3-728C-B854-1F17-FB3CBD8B42E8}"/>
              </a:ext>
            </a:extLst>
          </p:cNvPr>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chemeClr val="bg1"/>
                </a:solidFill>
                <a:latin typeface="DM Serif Display"/>
                <a:ea typeface="DM Serif Display"/>
                <a:cs typeface="DM Serif Display"/>
                <a:sym typeface="DM Serif Display"/>
              </a:rPr>
              <a:t>Feb</a:t>
            </a:r>
            <a:r>
              <a:rPr lang="en-US" sz="2100" b="0" i="0" u="none" strike="noStrike" cap="none" dirty="0">
                <a:solidFill>
                  <a:schemeClr val="bg1"/>
                </a:solidFill>
                <a:latin typeface="DM Serif Display"/>
                <a:ea typeface="DM Serif Display"/>
                <a:cs typeface="DM Serif Display"/>
                <a:sym typeface="DM Serif Display"/>
              </a:rPr>
              <a:t> </a:t>
            </a:r>
            <a:r>
              <a:rPr lang="en-US" sz="2100" dirty="0">
                <a:solidFill>
                  <a:schemeClr val="bg1"/>
                </a:solidFill>
                <a:latin typeface="DM Serif Display"/>
                <a:ea typeface="DM Serif Display"/>
                <a:cs typeface="DM Serif Display"/>
                <a:sym typeface="DM Serif Display"/>
              </a:rPr>
              <a:t>0</a:t>
            </a:r>
            <a:r>
              <a:rPr lang="en-US" sz="2100" b="0" i="0" u="none" strike="noStrike" cap="none" dirty="0">
                <a:solidFill>
                  <a:schemeClr val="bg1"/>
                </a:solidFill>
                <a:latin typeface="DM Serif Display"/>
                <a:ea typeface="DM Serif Display"/>
                <a:cs typeface="DM Serif Display"/>
                <a:sym typeface="DM Serif Display"/>
              </a:rPr>
              <a:t>9, 2025</a:t>
            </a:r>
            <a:endParaRPr dirty="0">
              <a:solidFill>
                <a:schemeClr val="bg1"/>
              </a:solidFill>
            </a:endParaRPr>
          </a:p>
        </p:txBody>
      </p:sp>
    </p:spTree>
    <p:extLst>
      <p:ext uri="{BB962C8B-B14F-4D97-AF65-F5344CB8AC3E}">
        <p14:creationId xmlns:p14="http://schemas.microsoft.com/office/powerpoint/2010/main" val="4221744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a:extLst>
            <a:ext uri="{FF2B5EF4-FFF2-40B4-BE49-F238E27FC236}">
              <a16:creationId xmlns:a16="http://schemas.microsoft.com/office/drawing/2014/main" id="{D8280F85-27D7-0226-B23B-67A8643127C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556B003-8B37-36E7-1F93-14F1FC67A307}"/>
              </a:ext>
            </a:extLst>
          </p:cNvPr>
          <p:cNvPicPr>
            <a:picLocks noChangeAspect="1"/>
          </p:cNvPicPr>
          <p:nvPr/>
        </p:nvPicPr>
        <p:blipFill>
          <a:blip r:embed="rId3"/>
          <a:stretch>
            <a:fillRect/>
          </a:stretch>
        </p:blipFill>
        <p:spPr>
          <a:xfrm>
            <a:off x="10668000" y="1"/>
            <a:ext cx="7620000" cy="10286999"/>
          </a:xfrm>
          <a:prstGeom prst="rect">
            <a:avLst/>
          </a:prstGeom>
        </p:spPr>
      </p:pic>
      <p:sp>
        <p:nvSpPr>
          <p:cNvPr id="92" name="Google Shape;92;p14">
            <a:extLst>
              <a:ext uri="{FF2B5EF4-FFF2-40B4-BE49-F238E27FC236}">
                <a16:creationId xmlns:a16="http://schemas.microsoft.com/office/drawing/2014/main" id="{9D0E8E58-099D-407D-2538-21C15692807E}"/>
              </a:ext>
            </a:extLst>
          </p:cNvPr>
          <p:cNvSpPr txBox="1"/>
          <p:nvPr/>
        </p:nvSpPr>
        <p:spPr>
          <a:xfrm>
            <a:off x="1028700" y="1601048"/>
            <a:ext cx="10009800" cy="7758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b="0" i="0" u="none" strike="noStrike" cap="none" dirty="0">
                <a:solidFill>
                  <a:srgbClr val="FFFFFF"/>
                </a:solidFill>
                <a:latin typeface="DM Serif Display"/>
                <a:ea typeface="DM Serif Display"/>
                <a:cs typeface="DM Serif Display"/>
                <a:sym typeface="DM Serif Display"/>
              </a:rPr>
              <a:t>Objective and question</a:t>
            </a:r>
            <a:endParaRPr lang="en-US" dirty="0"/>
          </a:p>
        </p:txBody>
      </p:sp>
      <p:sp>
        <p:nvSpPr>
          <p:cNvPr id="93" name="Google Shape;93;p14">
            <a:extLst>
              <a:ext uri="{FF2B5EF4-FFF2-40B4-BE49-F238E27FC236}">
                <a16:creationId xmlns:a16="http://schemas.microsoft.com/office/drawing/2014/main" id="{A33FBA9A-C88D-26F5-5E1C-D2DE3075D0B4}"/>
              </a:ext>
            </a:extLst>
          </p:cNvPr>
          <p:cNvSpPr txBox="1"/>
          <p:nvPr/>
        </p:nvSpPr>
        <p:spPr>
          <a:xfrm>
            <a:off x="1028700" y="3154343"/>
            <a:ext cx="8868900" cy="11849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dirty="0">
                <a:solidFill>
                  <a:srgbClr val="FFFFFF"/>
                </a:solidFill>
                <a:latin typeface="DM Sans"/>
                <a:ea typeface="DM Sans"/>
                <a:cs typeface="DM Sans"/>
                <a:sym typeface="DM Sans"/>
              </a:rPr>
              <a:t>The goal is to reduce total costs for Walsh's Juice Company, including both the cost of transporting grape juice to the plants and the cost of processing it into bottled juice, concentrate, and jelly.</a:t>
            </a:r>
          </a:p>
          <a:p>
            <a:pPr marL="0" marR="0" lvl="0" indent="0" algn="l" rtl="0">
              <a:lnSpc>
                <a:spcPct val="100000"/>
              </a:lnSpc>
              <a:spcBef>
                <a:spcPts val="0"/>
              </a:spcBef>
              <a:spcAft>
                <a:spcPts val="0"/>
              </a:spcAft>
              <a:buNone/>
            </a:pPr>
            <a:endParaRPr lang="en-US" dirty="0"/>
          </a:p>
        </p:txBody>
      </p:sp>
      <p:sp>
        <p:nvSpPr>
          <p:cNvPr id="94" name="Google Shape;94;p14">
            <a:extLst>
              <a:ext uri="{FF2B5EF4-FFF2-40B4-BE49-F238E27FC236}">
                <a16:creationId xmlns:a16="http://schemas.microsoft.com/office/drawing/2014/main" id="{84209B1B-D853-29D6-D7ED-D5575B128DDE}"/>
              </a:ext>
            </a:extLst>
          </p:cNvPr>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95" name="Google Shape;95;p14">
            <a:extLst>
              <a:ext uri="{FF2B5EF4-FFF2-40B4-BE49-F238E27FC236}">
                <a16:creationId xmlns:a16="http://schemas.microsoft.com/office/drawing/2014/main" id="{6569637E-6898-9829-11BB-92CB99B56C26}"/>
              </a:ext>
            </a:extLst>
          </p:cNvPr>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rgbClr val="FFFFFF"/>
                </a:solidFill>
                <a:latin typeface="DM Serif Display"/>
                <a:ea typeface="DM Serif Display"/>
                <a:cs typeface="DM Serif Display"/>
                <a:sym typeface="DM Serif Display"/>
              </a:rPr>
              <a:t>Feb</a:t>
            </a:r>
            <a:r>
              <a:rPr lang="en-US" sz="2100" b="0" i="0" u="none" strike="noStrike" cap="none" dirty="0">
                <a:solidFill>
                  <a:srgbClr val="FFFFFF"/>
                </a:solidFill>
                <a:latin typeface="DM Serif Display"/>
                <a:ea typeface="DM Serif Display"/>
                <a:cs typeface="DM Serif Display"/>
                <a:sym typeface="DM Serif Display"/>
              </a:rPr>
              <a:t> </a:t>
            </a:r>
            <a:r>
              <a:rPr lang="en-US" sz="2100" dirty="0">
                <a:solidFill>
                  <a:srgbClr val="FFFFFF"/>
                </a:solidFill>
                <a:latin typeface="DM Serif Display"/>
                <a:ea typeface="DM Serif Display"/>
                <a:cs typeface="DM Serif Display"/>
                <a:sym typeface="DM Serif Display"/>
              </a:rPr>
              <a:t>0</a:t>
            </a:r>
            <a:r>
              <a:rPr lang="en-US" sz="2100" b="0" i="0" u="none" strike="noStrike" cap="none" dirty="0">
                <a:solidFill>
                  <a:srgbClr val="FFFFFF"/>
                </a:solidFill>
                <a:latin typeface="DM Serif Display"/>
                <a:ea typeface="DM Serif Display"/>
                <a:cs typeface="DM Serif Display"/>
                <a:sym typeface="DM Serif Display"/>
              </a:rPr>
              <a:t>9, 2025</a:t>
            </a:r>
            <a:endParaRPr dirty="0"/>
          </a:p>
        </p:txBody>
      </p:sp>
      <p:sp>
        <p:nvSpPr>
          <p:cNvPr id="6" name="Google Shape;92;p14">
            <a:extLst>
              <a:ext uri="{FF2B5EF4-FFF2-40B4-BE49-F238E27FC236}">
                <a16:creationId xmlns:a16="http://schemas.microsoft.com/office/drawing/2014/main" id="{F435533D-3C6C-16B4-59AF-0B31465070CB}"/>
              </a:ext>
            </a:extLst>
          </p:cNvPr>
          <p:cNvSpPr txBox="1"/>
          <p:nvPr/>
        </p:nvSpPr>
        <p:spPr>
          <a:xfrm>
            <a:off x="1028700" y="4753695"/>
            <a:ext cx="10009800" cy="1895904"/>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2800" b="0" i="0" u="none" strike="noStrike" cap="none" dirty="0">
                <a:solidFill>
                  <a:srgbClr val="FFFFFF"/>
                </a:solidFill>
                <a:latin typeface="DM Serif Display"/>
                <a:ea typeface="DM Serif Display"/>
                <a:cs typeface="DM Serif Display"/>
                <a:sym typeface="DM Serif Display"/>
              </a:rPr>
              <a:t>Questions to Answer:</a:t>
            </a:r>
          </a:p>
          <a:p>
            <a:pPr marL="0" marR="0" lvl="0" indent="0" algn="l" rtl="0">
              <a:lnSpc>
                <a:spcPct val="70000"/>
              </a:lnSpc>
              <a:spcBef>
                <a:spcPts val="0"/>
              </a:spcBef>
              <a:spcAft>
                <a:spcPts val="0"/>
              </a:spcAft>
              <a:buNone/>
            </a:pPr>
            <a:endParaRPr lang="en-US" sz="7200" b="0" i="0" u="none" strike="noStrike" cap="none" dirty="0">
              <a:solidFill>
                <a:srgbClr val="FFFFFF"/>
              </a:solidFill>
              <a:latin typeface="DM Serif Display"/>
              <a:ea typeface="DM Serif Display"/>
              <a:cs typeface="DM Serif Display"/>
              <a:sym typeface="DM Serif Display"/>
            </a:endParaRPr>
          </a:p>
          <a:p>
            <a:pPr marL="0" marR="0" lvl="0" indent="0" algn="l" rtl="0">
              <a:lnSpc>
                <a:spcPct val="70000"/>
              </a:lnSpc>
              <a:spcBef>
                <a:spcPts val="0"/>
              </a:spcBef>
              <a:spcAft>
                <a:spcPts val="0"/>
              </a:spcAft>
              <a:buNone/>
            </a:pPr>
            <a:endParaRPr lang="en-US" sz="7200" b="0" i="0" u="none" strike="noStrike" cap="none" dirty="0">
              <a:solidFill>
                <a:srgbClr val="FFFFFF"/>
              </a:solidFill>
              <a:latin typeface="DM Serif Display"/>
              <a:ea typeface="DM Serif Display"/>
              <a:cs typeface="DM Serif Display"/>
              <a:sym typeface="DM Serif Display"/>
            </a:endParaRPr>
          </a:p>
        </p:txBody>
      </p:sp>
      <p:sp>
        <p:nvSpPr>
          <p:cNvPr id="8" name="TextBox 7">
            <a:extLst>
              <a:ext uri="{FF2B5EF4-FFF2-40B4-BE49-F238E27FC236}">
                <a16:creationId xmlns:a16="http://schemas.microsoft.com/office/drawing/2014/main" id="{8056AD9C-6F73-F273-CE17-79AF0B77061A}"/>
              </a:ext>
            </a:extLst>
          </p:cNvPr>
          <p:cNvSpPr txBox="1"/>
          <p:nvPr/>
        </p:nvSpPr>
        <p:spPr>
          <a:xfrm>
            <a:off x="636920" y="5362918"/>
            <a:ext cx="9147687" cy="4401205"/>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chemeClr val="bg1"/>
                </a:solidFill>
                <a:latin typeface="DM Sans" pitchFamily="2" charset="0"/>
              </a:rPr>
              <a:t>How much grape juice should be sent from each vineyard to each plant to keep transport costs low?</a:t>
            </a:r>
          </a:p>
          <a:p>
            <a:pPr marL="342900" indent="-342900">
              <a:buFont typeface="Wingdings" panose="05000000000000000000" pitchFamily="2" charset="2"/>
              <a:buChar char="q"/>
            </a:pPr>
            <a:endParaRPr lang="en-US" sz="2000" dirty="0">
              <a:solidFill>
                <a:schemeClr val="bg1"/>
              </a:solidFill>
              <a:latin typeface="DM Sans" pitchFamily="2" charset="0"/>
            </a:endParaRPr>
          </a:p>
          <a:p>
            <a:pPr marL="342900" indent="-342900">
              <a:buFont typeface="Wingdings" panose="05000000000000000000" pitchFamily="2" charset="2"/>
              <a:buChar char="q"/>
            </a:pPr>
            <a:r>
              <a:rPr lang="en-US" sz="2000" dirty="0">
                <a:solidFill>
                  <a:schemeClr val="bg1"/>
                </a:solidFill>
                <a:latin typeface="DM Sans" pitchFamily="2" charset="0"/>
              </a:rPr>
              <a:t>How much of each product should be made at each plant to meet the demand at the lowest cost?</a:t>
            </a:r>
          </a:p>
          <a:p>
            <a:pPr marL="342900" indent="-342900">
              <a:buFont typeface="Wingdings" panose="05000000000000000000" pitchFamily="2" charset="2"/>
              <a:buChar char="q"/>
            </a:pPr>
            <a:endParaRPr lang="en-US" sz="2000" dirty="0">
              <a:solidFill>
                <a:schemeClr val="bg1"/>
              </a:solidFill>
              <a:latin typeface="DM Sans" pitchFamily="2" charset="0"/>
            </a:endParaRPr>
          </a:p>
          <a:p>
            <a:pPr marL="342900" indent="-342900">
              <a:buFont typeface="Wingdings" panose="05000000000000000000" pitchFamily="2" charset="2"/>
              <a:buChar char="q"/>
            </a:pPr>
            <a:r>
              <a:rPr lang="en-US" sz="2000" dirty="0">
                <a:solidFill>
                  <a:schemeClr val="bg1"/>
                </a:solidFill>
                <a:latin typeface="DM Sans" pitchFamily="2" charset="0"/>
              </a:rPr>
              <a:t>What is the total cost of production and transportation with the current setup?</a:t>
            </a:r>
          </a:p>
          <a:p>
            <a:pPr marL="342900" indent="-342900">
              <a:buFont typeface="Wingdings" panose="05000000000000000000" pitchFamily="2" charset="2"/>
              <a:buChar char="q"/>
            </a:pPr>
            <a:endParaRPr lang="en-US" sz="2000" dirty="0">
              <a:solidFill>
                <a:schemeClr val="bg1"/>
              </a:solidFill>
              <a:latin typeface="DM Sans" pitchFamily="2" charset="0"/>
            </a:endParaRPr>
          </a:p>
          <a:p>
            <a:pPr marL="342900" indent="-342900">
              <a:buFont typeface="Wingdings" panose="05000000000000000000" pitchFamily="2" charset="2"/>
              <a:buChar char="q"/>
            </a:pPr>
            <a:r>
              <a:rPr lang="en-US" sz="2000" dirty="0">
                <a:solidFill>
                  <a:schemeClr val="bg1"/>
                </a:solidFill>
                <a:latin typeface="DM Sans" pitchFamily="2" charset="0"/>
              </a:rPr>
              <a:t>Are there ways to cut costs by changing how we transport or produce the products?</a:t>
            </a:r>
          </a:p>
          <a:p>
            <a:pPr marL="342900" indent="-342900">
              <a:buFont typeface="Wingdings" panose="05000000000000000000" pitchFamily="2" charset="2"/>
              <a:buChar char="q"/>
            </a:pPr>
            <a:endParaRPr lang="en-US" sz="2000" dirty="0">
              <a:solidFill>
                <a:schemeClr val="bg1"/>
              </a:solidFill>
              <a:latin typeface="DM Sans" pitchFamily="2" charset="0"/>
            </a:endParaRPr>
          </a:p>
          <a:p>
            <a:pPr marL="342900" indent="-342900">
              <a:buFont typeface="Wingdings" panose="05000000000000000000" pitchFamily="2" charset="2"/>
              <a:buChar char="q"/>
            </a:pPr>
            <a:r>
              <a:rPr lang="en-US" sz="2000" dirty="0">
                <a:solidFill>
                  <a:schemeClr val="bg1"/>
                </a:solidFill>
                <a:latin typeface="DM Sans" pitchFamily="2" charset="0"/>
              </a:rPr>
              <a:t>How do the limits of juice supply and plant capacity affect the overall solution?</a:t>
            </a:r>
          </a:p>
        </p:txBody>
      </p:sp>
    </p:spTree>
    <p:extLst>
      <p:ext uri="{BB962C8B-B14F-4D97-AF65-F5344CB8AC3E}">
        <p14:creationId xmlns:p14="http://schemas.microsoft.com/office/powerpoint/2010/main" val="1400274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6"/>
        <p:cNvGrpSpPr/>
        <p:nvPr/>
      </p:nvGrpSpPr>
      <p:grpSpPr>
        <a:xfrm>
          <a:off x="0" y="0"/>
          <a:ext cx="0" cy="0"/>
          <a:chOff x="0" y="0"/>
          <a:chExt cx="0" cy="0"/>
        </a:xfrm>
      </p:grpSpPr>
      <p:pic>
        <p:nvPicPr>
          <p:cNvPr id="5" name="Picture 4">
            <a:extLst>
              <a:ext uri="{FF2B5EF4-FFF2-40B4-BE49-F238E27FC236}">
                <a16:creationId xmlns:a16="http://schemas.microsoft.com/office/drawing/2014/main" id="{A5345423-BC93-D173-0FDA-F3D40CC88329}"/>
              </a:ext>
            </a:extLst>
          </p:cNvPr>
          <p:cNvPicPr>
            <a:picLocks noChangeAspect="1"/>
          </p:cNvPicPr>
          <p:nvPr/>
        </p:nvPicPr>
        <p:blipFill>
          <a:blip r:embed="rId3"/>
          <a:stretch>
            <a:fillRect/>
          </a:stretch>
        </p:blipFill>
        <p:spPr>
          <a:xfrm>
            <a:off x="66507" y="0"/>
            <a:ext cx="6933263" cy="10287000"/>
          </a:xfrm>
          <a:prstGeom prst="rect">
            <a:avLst/>
          </a:prstGeom>
        </p:spPr>
      </p:pic>
      <p:sp>
        <p:nvSpPr>
          <p:cNvPr id="148" name="Google Shape;148;p19"/>
          <p:cNvSpPr txBox="1"/>
          <p:nvPr/>
        </p:nvSpPr>
        <p:spPr>
          <a:xfrm>
            <a:off x="7434522" y="2012239"/>
            <a:ext cx="9824778" cy="8125301"/>
          </a:xfrm>
          <a:prstGeom prst="rect">
            <a:avLst/>
          </a:prstGeom>
          <a:noFill/>
          <a:ln>
            <a:noFill/>
          </a:ln>
        </p:spPr>
        <p:txBody>
          <a:bodyPr spcFirstLastPara="1" wrap="square" lIns="0" tIns="0" rIns="0" bIns="0" anchor="t" anchorCtr="0">
            <a:spAutoFit/>
          </a:bodyPr>
          <a:lstStyle/>
          <a:p>
            <a:pPr marL="0" indent="0">
              <a:buNone/>
            </a:pPr>
            <a:r>
              <a:rPr lang="en-US" sz="2400" b="1" dirty="0">
                <a:solidFill>
                  <a:schemeClr val="bg1"/>
                </a:solidFill>
                <a:latin typeface="DM Sans" pitchFamily="2" charset="0"/>
              </a:rPr>
              <a:t>Model Explanation:</a:t>
            </a:r>
          </a:p>
          <a:p>
            <a:pPr marL="0" indent="0">
              <a:buNone/>
            </a:pPr>
            <a:endParaRPr lang="en-US" sz="2400" b="1" dirty="0">
              <a:solidFill>
                <a:schemeClr val="bg1"/>
              </a:solidFill>
              <a:latin typeface="DM Sans" pitchFamily="2" charset="0"/>
            </a:endParaRPr>
          </a:p>
          <a:p>
            <a:pPr marL="0" indent="0">
              <a:buNone/>
            </a:pPr>
            <a:r>
              <a:rPr lang="en-US" sz="2100" dirty="0">
                <a:solidFill>
                  <a:schemeClr val="bg1"/>
                </a:solidFill>
                <a:latin typeface="DM Sans" pitchFamily="2" charset="0"/>
              </a:rPr>
              <a:t>We used a </a:t>
            </a:r>
            <a:r>
              <a:rPr lang="en-US" sz="2100" b="1" dirty="0">
                <a:solidFill>
                  <a:srgbClr val="FF0000"/>
                </a:solidFill>
                <a:latin typeface="DM Sans" pitchFamily="2" charset="0"/>
              </a:rPr>
              <a:t>linear programming model</a:t>
            </a:r>
            <a:r>
              <a:rPr lang="en-US" sz="2100" dirty="0">
                <a:solidFill>
                  <a:srgbClr val="FF0000"/>
                </a:solidFill>
                <a:latin typeface="DM Sans" pitchFamily="2" charset="0"/>
              </a:rPr>
              <a:t> </a:t>
            </a:r>
            <a:r>
              <a:rPr lang="en-US" sz="2100" dirty="0">
                <a:solidFill>
                  <a:schemeClr val="bg1"/>
                </a:solidFill>
                <a:latin typeface="DM Sans" pitchFamily="2" charset="0"/>
              </a:rPr>
              <a:t>to solve this problem because it helps us </a:t>
            </a:r>
            <a:r>
              <a:rPr lang="en-US" sz="2100" b="1" dirty="0">
                <a:solidFill>
                  <a:srgbClr val="FF0000"/>
                </a:solidFill>
                <a:latin typeface="DM Sans" pitchFamily="2" charset="0"/>
              </a:rPr>
              <a:t>reduce costs</a:t>
            </a:r>
            <a:r>
              <a:rPr lang="en-US" sz="2100" dirty="0">
                <a:solidFill>
                  <a:srgbClr val="FF0000"/>
                </a:solidFill>
                <a:latin typeface="DM Sans" pitchFamily="2" charset="0"/>
              </a:rPr>
              <a:t> </a:t>
            </a:r>
            <a:r>
              <a:rPr lang="en-US" sz="2100" dirty="0">
                <a:solidFill>
                  <a:schemeClr val="bg1"/>
                </a:solidFill>
                <a:latin typeface="DM Sans" pitchFamily="2" charset="0"/>
              </a:rPr>
              <a:t>while meeting the company’s needs.</a:t>
            </a:r>
          </a:p>
          <a:p>
            <a:pPr marL="0" indent="0">
              <a:buNone/>
            </a:pPr>
            <a:endParaRPr lang="en-US" sz="2400" dirty="0">
              <a:solidFill>
                <a:schemeClr val="bg1"/>
              </a:solidFill>
              <a:latin typeface="DM Sans" pitchFamily="2" charset="0"/>
            </a:endParaRPr>
          </a:p>
          <a:p>
            <a:pPr marL="0" indent="0">
              <a:buNone/>
            </a:pPr>
            <a:r>
              <a:rPr lang="en-US" sz="2400" b="1" dirty="0">
                <a:solidFill>
                  <a:schemeClr val="bg1"/>
                </a:solidFill>
                <a:latin typeface="DM Sans" pitchFamily="2" charset="0"/>
              </a:rPr>
              <a:t>Key Parts of the Model:</a:t>
            </a:r>
          </a:p>
          <a:p>
            <a:pPr marL="0" indent="0">
              <a:buNone/>
            </a:pPr>
            <a:endParaRPr lang="en-US" sz="2400" b="1" dirty="0">
              <a:solidFill>
                <a:schemeClr val="bg1"/>
              </a:solidFill>
              <a:latin typeface="DM Sans" pitchFamily="2" charset="0"/>
            </a:endParaRPr>
          </a:p>
          <a:p>
            <a:pPr marL="0" indent="0">
              <a:buNone/>
            </a:pPr>
            <a:r>
              <a:rPr lang="en-US" sz="2400" b="1" dirty="0">
                <a:solidFill>
                  <a:schemeClr val="bg1"/>
                </a:solidFill>
                <a:latin typeface="DM Sans" pitchFamily="2" charset="0"/>
              </a:rPr>
              <a:t>Decision Variables</a:t>
            </a:r>
            <a:r>
              <a:rPr lang="en-US" sz="2400" dirty="0">
                <a:solidFill>
                  <a:schemeClr val="bg1"/>
                </a:solidFill>
                <a:latin typeface="DM Sans" pitchFamily="2" charset="0"/>
              </a:rPr>
              <a:t>:</a:t>
            </a:r>
          </a:p>
          <a:p>
            <a:pPr marL="457200" lvl="1" indent="0">
              <a:buNone/>
            </a:pPr>
            <a:r>
              <a:rPr lang="en-US" sz="2100" dirty="0">
                <a:solidFill>
                  <a:schemeClr val="bg1"/>
                </a:solidFill>
                <a:latin typeface="DM Sans" pitchFamily="2" charset="0"/>
              </a:rPr>
              <a:t>How much grape juice to send from each vineyard to each plant.</a:t>
            </a:r>
          </a:p>
          <a:p>
            <a:pPr marL="457200" lvl="1" indent="0">
              <a:buNone/>
            </a:pPr>
            <a:r>
              <a:rPr lang="en-US" sz="2100" dirty="0">
                <a:solidFill>
                  <a:schemeClr val="bg1"/>
                </a:solidFill>
                <a:latin typeface="DM Sans" pitchFamily="2" charset="0"/>
              </a:rPr>
              <a:t>How much of each product (bottled juice, concentrate, jelly) to make at each plant.</a:t>
            </a:r>
          </a:p>
          <a:p>
            <a:pPr marL="457200" lvl="1" indent="0">
              <a:buNone/>
            </a:pPr>
            <a:endParaRPr lang="en-US" sz="2100" dirty="0">
              <a:solidFill>
                <a:schemeClr val="bg1"/>
              </a:solidFill>
              <a:latin typeface="DM Sans" pitchFamily="2" charset="0"/>
            </a:endParaRPr>
          </a:p>
          <a:p>
            <a:pPr marL="0" indent="0">
              <a:buNone/>
            </a:pPr>
            <a:r>
              <a:rPr lang="en-US" sz="2400" b="1" dirty="0">
                <a:solidFill>
                  <a:schemeClr val="bg1"/>
                </a:solidFill>
                <a:latin typeface="DM Sans" pitchFamily="2" charset="0"/>
              </a:rPr>
              <a:t>Objective</a:t>
            </a:r>
            <a:r>
              <a:rPr lang="en-US" sz="2400" dirty="0">
                <a:solidFill>
                  <a:schemeClr val="bg1"/>
                </a:solidFill>
                <a:latin typeface="DM Sans" pitchFamily="2" charset="0"/>
              </a:rPr>
              <a:t>:</a:t>
            </a:r>
          </a:p>
          <a:p>
            <a:pPr marL="457200" lvl="1" indent="0">
              <a:buNone/>
            </a:pPr>
            <a:r>
              <a:rPr lang="en-US" sz="2100" b="1" dirty="0">
                <a:solidFill>
                  <a:srgbClr val="FF0000"/>
                </a:solidFill>
                <a:latin typeface="DM Sans" pitchFamily="2" charset="0"/>
              </a:rPr>
              <a:t>Minimize total costs</a:t>
            </a:r>
            <a:r>
              <a:rPr lang="en-US" sz="2100" dirty="0">
                <a:solidFill>
                  <a:schemeClr val="bg1"/>
                </a:solidFill>
                <a:latin typeface="DM Sans" pitchFamily="2" charset="0"/>
              </a:rPr>
              <a:t>, which include:</a:t>
            </a:r>
          </a:p>
          <a:p>
            <a:pPr marL="914400" lvl="2" indent="0">
              <a:buNone/>
            </a:pPr>
            <a:r>
              <a:rPr lang="en-US" sz="2100" b="1" dirty="0">
                <a:solidFill>
                  <a:schemeClr val="bg1"/>
                </a:solidFill>
                <a:latin typeface="DM Sans" pitchFamily="2" charset="0"/>
              </a:rPr>
              <a:t>Transportation costs</a:t>
            </a:r>
            <a:r>
              <a:rPr lang="en-US" sz="2100" dirty="0">
                <a:solidFill>
                  <a:schemeClr val="bg1"/>
                </a:solidFill>
                <a:latin typeface="DM Sans" pitchFamily="2" charset="0"/>
              </a:rPr>
              <a:t> (moving juice from vineyards to plants).</a:t>
            </a:r>
          </a:p>
          <a:p>
            <a:pPr marL="914400" lvl="2" indent="0">
              <a:buNone/>
            </a:pPr>
            <a:r>
              <a:rPr lang="en-US" sz="2100" b="1" dirty="0">
                <a:solidFill>
                  <a:schemeClr val="bg1"/>
                </a:solidFill>
                <a:latin typeface="DM Sans" pitchFamily="2" charset="0"/>
              </a:rPr>
              <a:t>Processing costs</a:t>
            </a:r>
            <a:r>
              <a:rPr lang="en-US" sz="2100" dirty="0">
                <a:solidFill>
                  <a:schemeClr val="bg1"/>
                </a:solidFill>
                <a:latin typeface="DM Sans" pitchFamily="2" charset="0"/>
              </a:rPr>
              <a:t> (turning juice into bottled juice, concentrate, or jelly).</a:t>
            </a:r>
          </a:p>
          <a:p>
            <a:pPr marL="914400" lvl="2" indent="0">
              <a:buNone/>
            </a:pPr>
            <a:endParaRPr lang="en-US" sz="2100" dirty="0">
              <a:solidFill>
                <a:schemeClr val="bg1"/>
              </a:solidFill>
              <a:latin typeface="DM Sans" pitchFamily="2" charset="0"/>
            </a:endParaRPr>
          </a:p>
          <a:p>
            <a:pPr marL="0" indent="0">
              <a:buNone/>
            </a:pPr>
            <a:r>
              <a:rPr lang="en-US" sz="2400" b="1" dirty="0">
                <a:solidFill>
                  <a:schemeClr val="bg1"/>
                </a:solidFill>
                <a:latin typeface="DM Sans" pitchFamily="2" charset="0"/>
              </a:rPr>
              <a:t>Constraints</a:t>
            </a:r>
            <a:r>
              <a:rPr lang="en-US" sz="2400" dirty="0">
                <a:solidFill>
                  <a:schemeClr val="bg1"/>
                </a:solidFill>
                <a:latin typeface="DM Sans" pitchFamily="2" charset="0"/>
              </a:rPr>
              <a:t>:</a:t>
            </a:r>
          </a:p>
          <a:p>
            <a:pPr marL="457200" lvl="1" indent="0">
              <a:buNone/>
            </a:pPr>
            <a:r>
              <a:rPr lang="en-US" sz="2100" b="1" dirty="0">
                <a:solidFill>
                  <a:srgbClr val="FF0000"/>
                </a:solidFill>
                <a:latin typeface="DM Sans" pitchFamily="2" charset="0"/>
              </a:rPr>
              <a:t>Juice supply</a:t>
            </a:r>
            <a:r>
              <a:rPr lang="en-US" sz="2100" dirty="0">
                <a:solidFill>
                  <a:schemeClr val="bg1"/>
                </a:solidFill>
                <a:latin typeface="DM Sans" pitchFamily="2" charset="0"/>
              </a:rPr>
              <a:t>: Each vineyard only has a certain amount of juice.</a:t>
            </a:r>
          </a:p>
          <a:p>
            <a:pPr marL="457200" lvl="1" indent="0">
              <a:buNone/>
            </a:pPr>
            <a:r>
              <a:rPr lang="en-US" sz="2100" b="1" dirty="0">
                <a:solidFill>
                  <a:srgbClr val="FF0000"/>
                </a:solidFill>
                <a:latin typeface="DM Sans" pitchFamily="2" charset="0"/>
              </a:rPr>
              <a:t>Plant capacity</a:t>
            </a:r>
            <a:r>
              <a:rPr lang="en-US" sz="2100" dirty="0">
                <a:solidFill>
                  <a:schemeClr val="bg1"/>
                </a:solidFill>
                <a:latin typeface="DM Sans" pitchFamily="2" charset="0"/>
              </a:rPr>
              <a:t>: Each plant can only process so much juice.</a:t>
            </a:r>
          </a:p>
          <a:p>
            <a:pPr marL="457200" lvl="1" indent="0">
              <a:buNone/>
            </a:pPr>
            <a:r>
              <a:rPr lang="en-US" sz="2100" b="1" dirty="0">
                <a:solidFill>
                  <a:srgbClr val="FF0000"/>
                </a:solidFill>
                <a:latin typeface="DM Sans" pitchFamily="2" charset="0"/>
              </a:rPr>
              <a:t>Product demand</a:t>
            </a:r>
            <a:r>
              <a:rPr lang="en-US" sz="2100" dirty="0">
                <a:solidFill>
                  <a:schemeClr val="bg1"/>
                </a:solidFill>
                <a:latin typeface="DM Sans" pitchFamily="2" charset="0"/>
              </a:rPr>
              <a:t>: We need to produce specific amounts of bottled juice, concentrate, and jelly.</a:t>
            </a:r>
          </a:p>
          <a:p>
            <a:pPr marL="457200" lvl="1" indent="0">
              <a:buNone/>
            </a:pPr>
            <a:r>
              <a:rPr lang="en-US" sz="2100" b="1" dirty="0">
                <a:solidFill>
                  <a:srgbClr val="FF0000"/>
                </a:solidFill>
                <a:latin typeface="DM Sans" pitchFamily="2" charset="0"/>
              </a:rPr>
              <a:t>Processing requirements</a:t>
            </a:r>
            <a:r>
              <a:rPr lang="en-US" sz="2100" dirty="0">
                <a:solidFill>
                  <a:schemeClr val="bg1"/>
                </a:solidFill>
                <a:latin typeface="DM Sans" pitchFamily="2" charset="0"/>
              </a:rPr>
              <a:t>: Concentrate and jelly need extra juice because of water loss during production.</a:t>
            </a:r>
            <a:endParaRPr sz="2100" dirty="0">
              <a:solidFill>
                <a:schemeClr val="bg1"/>
              </a:solidFill>
              <a:latin typeface="DM Sans" pitchFamily="2" charset="0"/>
            </a:endParaRPr>
          </a:p>
        </p:txBody>
      </p:sp>
      <p:sp>
        <p:nvSpPr>
          <p:cNvPr id="149" name="Google Shape;149;p19"/>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150" name="Google Shape;150;p19"/>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Feb </a:t>
            </a:r>
            <a:r>
              <a:rPr lang="en-US" sz="2100" dirty="0">
                <a:solidFill>
                  <a:srgbClr val="FFFFFF"/>
                </a:solidFill>
                <a:latin typeface="DM Serif Display"/>
                <a:ea typeface="DM Serif Display"/>
                <a:cs typeface="DM Serif Display"/>
                <a:sym typeface="DM Serif Display"/>
              </a:rPr>
              <a:t>0</a:t>
            </a:r>
            <a:r>
              <a:rPr lang="en-US" sz="2100" b="0" i="0" u="none" strike="noStrike" cap="none" dirty="0">
                <a:solidFill>
                  <a:srgbClr val="FFFFFF"/>
                </a:solidFill>
                <a:latin typeface="DM Serif Display"/>
                <a:ea typeface="DM Serif Display"/>
                <a:cs typeface="DM Serif Display"/>
                <a:sym typeface="DM Serif Display"/>
              </a:rPr>
              <a:t>9, 2025</a:t>
            </a:r>
            <a:endParaRPr dirty="0"/>
          </a:p>
        </p:txBody>
      </p:sp>
      <p:sp>
        <p:nvSpPr>
          <p:cNvPr id="4" name="Google Shape;92;p14">
            <a:extLst>
              <a:ext uri="{FF2B5EF4-FFF2-40B4-BE49-F238E27FC236}">
                <a16:creationId xmlns:a16="http://schemas.microsoft.com/office/drawing/2014/main" id="{A5B8B2BF-F387-29DE-1156-0DD607ECFEC9}"/>
              </a:ext>
            </a:extLst>
          </p:cNvPr>
          <p:cNvSpPr txBox="1"/>
          <p:nvPr/>
        </p:nvSpPr>
        <p:spPr>
          <a:xfrm>
            <a:off x="6999770" y="865661"/>
            <a:ext cx="10009800" cy="7758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dirty="0">
                <a:solidFill>
                  <a:srgbClr val="FFFFFF"/>
                </a:solidFill>
                <a:latin typeface="DM Serif Display"/>
                <a:ea typeface="DM Serif Display"/>
                <a:cs typeface="DM Serif Display"/>
                <a:sym typeface="DM Serif Display"/>
              </a:rPr>
              <a:t>  </a:t>
            </a:r>
            <a:r>
              <a:rPr lang="en-US" sz="7200" b="0" i="0" u="none" strike="noStrike" cap="none" dirty="0">
                <a:solidFill>
                  <a:srgbClr val="FFFFFF"/>
                </a:solidFill>
                <a:latin typeface="DM Serif Display"/>
                <a:ea typeface="DM Serif Display"/>
                <a:cs typeface="DM Serif Display"/>
                <a:sym typeface="DM Serif Display"/>
              </a:rPr>
              <a:t>Model Description</a:t>
            </a:r>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6">
          <a:extLst>
            <a:ext uri="{FF2B5EF4-FFF2-40B4-BE49-F238E27FC236}">
              <a16:creationId xmlns:a16="http://schemas.microsoft.com/office/drawing/2014/main" id="{A05881C8-CCE7-15D8-7307-3EAF0D77CDF1}"/>
            </a:ext>
          </a:extLst>
        </p:cNvPr>
        <p:cNvGrpSpPr/>
        <p:nvPr/>
      </p:nvGrpSpPr>
      <p:grpSpPr>
        <a:xfrm>
          <a:off x="0" y="0"/>
          <a:ext cx="0" cy="0"/>
          <a:chOff x="0" y="0"/>
          <a:chExt cx="0" cy="0"/>
        </a:xfrm>
      </p:grpSpPr>
      <p:pic>
        <p:nvPicPr>
          <p:cNvPr id="2" name="Google Shape;212;p21">
            <a:extLst>
              <a:ext uri="{FF2B5EF4-FFF2-40B4-BE49-F238E27FC236}">
                <a16:creationId xmlns:a16="http://schemas.microsoft.com/office/drawing/2014/main" id="{A79B195C-A3A7-BAF0-4B50-D8E96C5559E9}"/>
              </a:ext>
            </a:extLst>
          </p:cNvPr>
          <p:cNvPicPr preferRelativeResize="0"/>
          <p:nvPr/>
        </p:nvPicPr>
        <p:blipFill rotWithShape="1">
          <a:blip r:embed="rId3">
            <a:alphaModFix/>
          </a:blip>
          <a:srcRect l="7891" r="7891"/>
          <a:stretch/>
        </p:blipFill>
        <p:spPr>
          <a:xfrm>
            <a:off x="12045754" y="56016"/>
            <a:ext cx="6242246" cy="10230983"/>
          </a:xfrm>
          <a:custGeom>
            <a:avLst/>
            <a:gdLst/>
            <a:ahLst/>
            <a:cxnLst/>
            <a:rect l="l" t="t" r="r" b="b"/>
            <a:pathLst>
              <a:path w="21600" h="21600" extrusionOk="0">
                <a:moveTo>
                  <a:pt x="7264" y="0"/>
                </a:moveTo>
                <a:lnTo>
                  <a:pt x="7264" y="4855"/>
                </a:lnTo>
                <a:lnTo>
                  <a:pt x="16434" y="3451"/>
                </a:lnTo>
                <a:lnTo>
                  <a:pt x="16434" y="0"/>
                </a:lnTo>
                <a:lnTo>
                  <a:pt x="7264" y="0"/>
                </a:lnTo>
                <a:close/>
                <a:moveTo>
                  <a:pt x="17165" y="0"/>
                </a:moveTo>
                <a:lnTo>
                  <a:pt x="17165" y="1328"/>
                </a:lnTo>
                <a:lnTo>
                  <a:pt x="21600" y="649"/>
                </a:lnTo>
                <a:lnTo>
                  <a:pt x="21600" y="0"/>
                </a:lnTo>
                <a:lnTo>
                  <a:pt x="17165" y="0"/>
                </a:lnTo>
                <a:close/>
                <a:moveTo>
                  <a:pt x="21600" y="1261"/>
                </a:moveTo>
                <a:lnTo>
                  <a:pt x="17165" y="1940"/>
                </a:lnTo>
                <a:lnTo>
                  <a:pt x="17165" y="13789"/>
                </a:lnTo>
                <a:lnTo>
                  <a:pt x="21600" y="13110"/>
                </a:lnTo>
                <a:lnTo>
                  <a:pt x="21600" y="1261"/>
                </a:lnTo>
                <a:close/>
                <a:moveTo>
                  <a:pt x="6534" y="2532"/>
                </a:moveTo>
                <a:lnTo>
                  <a:pt x="0" y="3534"/>
                </a:lnTo>
                <a:lnTo>
                  <a:pt x="0" y="11449"/>
                </a:lnTo>
                <a:lnTo>
                  <a:pt x="6534" y="10449"/>
                </a:lnTo>
                <a:lnTo>
                  <a:pt x="6534" y="2532"/>
                </a:lnTo>
                <a:close/>
                <a:moveTo>
                  <a:pt x="16434" y="4110"/>
                </a:moveTo>
                <a:lnTo>
                  <a:pt x="7264" y="5514"/>
                </a:lnTo>
                <a:lnTo>
                  <a:pt x="7264" y="21600"/>
                </a:lnTo>
                <a:lnTo>
                  <a:pt x="16434" y="21600"/>
                </a:lnTo>
                <a:lnTo>
                  <a:pt x="16434" y="4110"/>
                </a:lnTo>
                <a:close/>
                <a:moveTo>
                  <a:pt x="6534" y="11069"/>
                </a:moveTo>
                <a:lnTo>
                  <a:pt x="0" y="12069"/>
                </a:lnTo>
                <a:lnTo>
                  <a:pt x="0" y="21600"/>
                </a:lnTo>
                <a:lnTo>
                  <a:pt x="6534" y="21600"/>
                </a:lnTo>
                <a:lnTo>
                  <a:pt x="6534" y="11069"/>
                </a:lnTo>
                <a:close/>
                <a:moveTo>
                  <a:pt x="21600" y="13722"/>
                </a:moveTo>
                <a:lnTo>
                  <a:pt x="17165" y="14401"/>
                </a:lnTo>
                <a:lnTo>
                  <a:pt x="17165" y="18629"/>
                </a:lnTo>
                <a:lnTo>
                  <a:pt x="21600" y="17950"/>
                </a:lnTo>
                <a:lnTo>
                  <a:pt x="21600" y="13722"/>
                </a:lnTo>
                <a:close/>
              </a:path>
            </a:pathLst>
          </a:custGeom>
          <a:noFill/>
          <a:ln>
            <a:noFill/>
          </a:ln>
        </p:spPr>
      </p:pic>
      <p:sp>
        <p:nvSpPr>
          <p:cNvPr id="148" name="Google Shape;148;p19">
            <a:extLst>
              <a:ext uri="{FF2B5EF4-FFF2-40B4-BE49-F238E27FC236}">
                <a16:creationId xmlns:a16="http://schemas.microsoft.com/office/drawing/2014/main" id="{FD866BCB-59A9-22D6-4A17-AA9561E87533}"/>
              </a:ext>
            </a:extLst>
          </p:cNvPr>
          <p:cNvSpPr txBox="1"/>
          <p:nvPr/>
        </p:nvSpPr>
        <p:spPr>
          <a:xfrm>
            <a:off x="922020" y="2280781"/>
            <a:ext cx="9824778" cy="6894195"/>
          </a:xfrm>
          <a:prstGeom prst="rect">
            <a:avLst/>
          </a:prstGeom>
          <a:noFill/>
          <a:ln>
            <a:noFill/>
          </a:ln>
        </p:spPr>
        <p:txBody>
          <a:bodyPr spcFirstLastPara="1" wrap="square" lIns="0" tIns="0" rIns="0" bIns="0" anchor="t" anchorCtr="0">
            <a:spAutoFit/>
          </a:bodyPr>
          <a:lstStyle/>
          <a:p>
            <a:pPr marL="0" indent="0">
              <a:buNone/>
            </a:pPr>
            <a:r>
              <a:rPr lang="en-US" sz="2800" b="1" dirty="0">
                <a:solidFill>
                  <a:schemeClr val="bg1"/>
                </a:solidFill>
                <a:highlight>
                  <a:srgbClr val="FFFF00"/>
                </a:highlight>
                <a:latin typeface="DM Sans" pitchFamily="2" charset="0"/>
              </a:rPr>
              <a:t>Why This Model:</a:t>
            </a:r>
          </a:p>
          <a:p>
            <a:pPr marL="0" indent="0">
              <a:buNone/>
            </a:pPr>
            <a:r>
              <a:rPr lang="en-US" sz="2400" dirty="0">
                <a:solidFill>
                  <a:schemeClr val="bg1"/>
                </a:solidFill>
                <a:highlight>
                  <a:srgbClr val="FFFF00"/>
                </a:highlight>
                <a:latin typeface="DM Sans" pitchFamily="2" charset="0"/>
              </a:rPr>
              <a:t>We chose this model because it helps us:</a:t>
            </a:r>
          </a:p>
          <a:p>
            <a:pPr marL="0" indent="0">
              <a:buNone/>
            </a:pPr>
            <a:r>
              <a:rPr lang="en-US" sz="2400" b="1" dirty="0">
                <a:solidFill>
                  <a:srgbClr val="FF0000"/>
                </a:solidFill>
                <a:highlight>
                  <a:srgbClr val="FFFF00"/>
                </a:highlight>
                <a:latin typeface="DM Sans" pitchFamily="2" charset="0"/>
              </a:rPr>
              <a:t>Reduce costs</a:t>
            </a:r>
            <a:r>
              <a:rPr lang="en-US" sz="2400" dirty="0">
                <a:solidFill>
                  <a:srgbClr val="FF0000"/>
                </a:solidFill>
                <a:highlight>
                  <a:srgbClr val="FFFF00"/>
                </a:highlight>
                <a:latin typeface="DM Sans" pitchFamily="2" charset="0"/>
              </a:rPr>
              <a:t> </a:t>
            </a:r>
            <a:r>
              <a:rPr lang="en-US" sz="2400" dirty="0">
                <a:solidFill>
                  <a:schemeClr val="bg1"/>
                </a:solidFill>
                <a:highlight>
                  <a:srgbClr val="FFFF00"/>
                </a:highlight>
                <a:latin typeface="DM Sans" pitchFamily="2" charset="0"/>
              </a:rPr>
              <a:t>while making sure all plants and vineyards meet their limits. Handle multiple challenges like </a:t>
            </a:r>
            <a:r>
              <a:rPr lang="en-US" sz="2400" b="1" dirty="0">
                <a:solidFill>
                  <a:srgbClr val="FF0000"/>
                </a:solidFill>
                <a:highlight>
                  <a:srgbClr val="FFFF00"/>
                </a:highlight>
                <a:latin typeface="DM Sans" pitchFamily="2" charset="0"/>
              </a:rPr>
              <a:t>transportation</a:t>
            </a:r>
            <a:r>
              <a:rPr lang="en-US" sz="2400" b="1" dirty="0">
                <a:highlight>
                  <a:srgbClr val="FFFF00"/>
                </a:highlight>
                <a:latin typeface="DM Sans" pitchFamily="2" charset="0"/>
              </a:rPr>
              <a:t>, </a:t>
            </a:r>
            <a:r>
              <a:rPr lang="en-US" sz="2400" b="1" dirty="0">
                <a:solidFill>
                  <a:srgbClr val="FF0000"/>
                </a:solidFill>
                <a:highlight>
                  <a:srgbClr val="FFFF00"/>
                </a:highlight>
                <a:latin typeface="DM Sans" pitchFamily="2" charset="0"/>
              </a:rPr>
              <a:t>production, and cost</a:t>
            </a:r>
            <a:r>
              <a:rPr lang="en-US" sz="2400" dirty="0">
                <a:highlight>
                  <a:srgbClr val="FFFF00"/>
                </a:highlight>
                <a:latin typeface="DM Sans" pitchFamily="2" charset="0"/>
              </a:rPr>
              <a:t> </a:t>
            </a:r>
            <a:r>
              <a:rPr lang="en-US" sz="2400" dirty="0">
                <a:solidFill>
                  <a:schemeClr val="bg1"/>
                </a:solidFill>
                <a:highlight>
                  <a:srgbClr val="FFFF00"/>
                </a:highlight>
                <a:latin typeface="DM Sans" pitchFamily="2" charset="0"/>
              </a:rPr>
              <a:t>in one clear system.</a:t>
            </a:r>
          </a:p>
          <a:p>
            <a:pPr marL="0" indent="0">
              <a:buNone/>
            </a:pPr>
            <a:endParaRPr lang="en-US" sz="2400" dirty="0">
              <a:solidFill>
                <a:schemeClr val="bg1"/>
              </a:solidFill>
              <a:highlight>
                <a:srgbClr val="FFFF00"/>
              </a:highlight>
              <a:latin typeface="DM Sans" pitchFamily="2" charset="0"/>
            </a:endParaRPr>
          </a:p>
          <a:p>
            <a:pPr marL="0" indent="0">
              <a:buNone/>
            </a:pPr>
            <a:endParaRPr lang="en-US" sz="2400" dirty="0">
              <a:solidFill>
                <a:schemeClr val="bg1"/>
              </a:solidFill>
              <a:highlight>
                <a:srgbClr val="FFFF00"/>
              </a:highlight>
              <a:latin typeface="DM Sans" pitchFamily="2" charset="0"/>
            </a:endParaRPr>
          </a:p>
          <a:p>
            <a:pPr marL="0" indent="0">
              <a:buNone/>
            </a:pPr>
            <a:r>
              <a:rPr lang="en-US" sz="2800" b="1" dirty="0">
                <a:solidFill>
                  <a:schemeClr val="bg1"/>
                </a:solidFill>
                <a:highlight>
                  <a:srgbClr val="FFFF00"/>
                </a:highlight>
                <a:latin typeface="DM Sans" pitchFamily="2" charset="0"/>
              </a:rPr>
              <a:t>Key Assumptions:</a:t>
            </a:r>
          </a:p>
          <a:p>
            <a:pPr marL="0" indent="0">
              <a:buNone/>
            </a:pPr>
            <a:endParaRPr lang="en-US" sz="2800" b="1" dirty="0">
              <a:solidFill>
                <a:schemeClr val="bg1"/>
              </a:solidFill>
              <a:highlight>
                <a:srgbClr val="FFFF00"/>
              </a:highlight>
              <a:latin typeface="DM Sans" pitchFamily="2" charset="0"/>
            </a:endParaRPr>
          </a:p>
          <a:p>
            <a:pPr marL="342900" indent="-342900">
              <a:buFont typeface="Wingdings" panose="05000000000000000000" pitchFamily="2" charset="2"/>
              <a:buChar char="Ø"/>
            </a:pPr>
            <a:r>
              <a:rPr lang="en-US" sz="2400" b="1" dirty="0">
                <a:solidFill>
                  <a:srgbClr val="FF0000"/>
                </a:solidFill>
                <a:highlight>
                  <a:srgbClr val="FFFF00"/>
                </a:highlight>
                <a:latin typeface="DM Sans" pitchFamily="2" charset="0"/>
              </a:rPr>
              <a:t>Costs are constant</a:t>
            </a:r>
            <a:r>
              <a:rPr lang="en-US" sz="2400" dirty="0">
                <a:solidFill>
                  <a:srgbClr val="FF0000"/>
                </a:solidFill>
                <a:highlight>
                  <a:srgbClr val="FFFF00"/>
                </a:highlight>
                <a:latin typeface="DM Sans" pitchFamily="2" charset="0"/>
              </a:rPr>
              <a:t> </a:t>
            </a:r>
            <a:r>
              <a:rPr lang="en-US" sz="2400" dirty="0">
                <a:solidFill>
                  <a:schemeClr val="bg1"/>
                </a:solidFill>
                <a:highlight>
                  <a:srgbClr val="FFFF00"/>
                </a:highlight>
                <a:latin typeface="DM Sans" pitchFamily="2" charset="0"/>
              </a:rPr>
              <a:t>for transportation and production.</a:t>
            </a:r>
          </a:p>
          <a:p>
            <a:endParaRPr lang="en-US" sz="2400" dirty="0">
              <a:solidFill>
                <a:schemeClr val="bg1"/>
              </a:solidFill>
              <a:highlight>
                <a:srgbClr val="FFFF00"/>
              </a:highlight>
              <a:latin typeface="DM Sans" pitchFamily="2" charset="0"/>
            </a:endParaRPr>
          </a:p>
          <a:p>
            <a:pPr marL="342900" indent="-342900">
              <a:buFont typeface="Wingdings" panose="05000000000000000000" pitchFamily="2" charset="2"/>
              <a:buChar char="Ø"/>
            </a:pPr>
            <a:r>
              <a:rPr lang="en-US" sz="2400" b="1" dirty="0">
                <a:solidFill>
                  <a:srgbClr val="FF0000"/>
                </a:solidFill>
                <a:highlight>
                  <a:srgbClr val="FFFF00"/>
                </a:highlight>
                <a:latin typeface="DM Sans" pitchFamily="2" charset="0"/>
              </a:rPr>
              <a:t>No limit on transportation </a:t>
            </a:r>
            <a:r>
              <a:rPr lang="en-US" sz="2400" b="1" dirty="0">
                <a:solidFill>
                  <a:schemeClr val="bg1"/>
                </a:solidFill>
                <a:highlight>
                  <a:srgbClr val="FFFF00"/>
                </a:highlight>
                <a:latin typeface="DM Sans" pitchFamily="2" charset="0"/>
              </a:rPr>
              <a:t>capacity</a:t>
            </a:r>
            <a:r>
              <a:rPr lang="en-US" sz="2400" dirty="0">
                <a:solidFill>
                  <a:schemeClr val="bg1"/>
                </a:solidFill>
                <a:highlight>
                  <a:srgbClr val="FFFF00"/>
                </a:highlight>
                <a:latin typeface="DM Sans" pitchFamily="2" charset="0"/>
              </a:rPr>
              <a:t> between vineyards and plants.</a:t>
            </a:r>
          </a:p>
          <a:p>
            <a:endParaRPr lang="en-US" sz="2400" dirty="0">
              <a:solidFill>
                <a:schemeClr val="bg1"/>
              </a:solidFill>
              <a:highlight>
                <a:srgbClr val="FFFF00"/>
              </a:highlight>
              <a:latin typeface="DM Sans" pitchFamily="2" charset="0"/>
            </a:endParaRPr>
          </a:p>
          <a:p>
            <a:pPr marL="342900" indent="-342900">
              <a:buFont typeface="Wingdings" panose="05000000000000000000" pitchFamily="2" charset="2"/>
              <a:buChar char="Ø"/>
            </a:pPr>
            <a:r>
              <a:rPr lang="en-US" sz="2400" b="1" dirty="0">
                <a:solidFill>
                  <a:srgbClr val="FF0000"/>
                </a:solidFill>
                <a:highlight>
                  <a:srgbClr val="FFFF00"/>
                </a:highlight>
                <a:latin typeface="DM Sans" pitchFamily="2" charset="0"/>
              </a:rPr>
              <a:t>Product demand won’t change</a:t>
            </a:r>
            <a:r>
              <a:rPr lang="en-US" sz="2400" dirty="0">
                <a:solidFill>
                  <a:schemeClr val="bg1"/>
                </a:solidFill>
                <a:highlight>
                  <a:srgbClr val="FFFF00"/>
                </a:highlight>
                <a:latin typeface="DM Sans" pitchFamily="2" charset="0"/>
              </a:rPr>
              <a:t>, and we meet it exactly.</a:t>
            </a:r>
          </a:p>
          <a:p>
            <a:endParaRPr lang="en-US" sz="2400" dirty="0">
              <a:solidFill>
                <a:schemeClr val="bg1"/>
              </a:solidFill>
              <a:highlight>
                <a:srgbClr val="FFFF00"/>
              </a:highlight>
              <a:latin typeface="DM Sans" pitchFamily="2" charset="0"/>
            </a:endParaRPr>
          </a:p>
          <a:p>
            <a:pPr marL="342900" indent="-342900">
              <a:buFont typeface="Wingdings" panose="05000000000000000000" pitchFamily="2" charset="2"/>
              <a:buChar char="Ø"/>
            </a:pPr>
            <a:r>
              <a:rPr lang="en-US" sz="2400" dirty="0">
                <a:solidFill>
                  <a:schemeClr val="bg1"/>
                </a:solidFill>
                <a:highlight>
                  <a:srgbClr val="FFFF00"/>
                </a:highlight>
                <a:latin typeface="DM Sans" pitchFamily="2" charset="0"/>
              </a:rPr>
              <a:t>This model is simple, efficient, and helps minimize costs while keeping production and transport running smoothly</a:t>
            </a:r>
            <a:r>
              <a:rPr lang="en-US" sz="2800" dirty="0">
                <a:solidFill>
                  <a:schemeClr val="bg1"/>
                </a:solidFill>
                <a:latin typeface="DM Sans" pitchFamily="2" charset="0"/>
              </a:rPr>
              <a:t>.</a:t>
            </a:r>
          </a:p>
        </p:txBody>
      </p:sp>
      <p:sp>
        <p:nvSpPr>
          <p:cNvPr id="149" name="Google Shape;149;p19">
            <a:extLst>
              <a:ext uri="{FF2B5EF4-FFF2-40B4-BE49-F238E27FC236}">
                <a16:creationId xmlns:a16="http://schemas.microsoft.com/office/drawing/2014/main" id="{3CB26240-3D77-C7C5-00AF-5954DBA74CC1}"/>
              </a:ext>
            </a:extLst>
          </p:cNvPr>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150" name="Google Shape;150;p19">
            <a:extLst>
              <a:ext uri="{FF2B5EF4-FFF2-40B4-BE49-F238E27FC236}">
                <a16:creationId xmlns:a16="http://schemas.microsoft.com/office/drawing/2014/main" id="{0325870C-4A81-16D4-BAC8-3EB240AF0340}"/>
              </a:ext>
            </a:extLst>
          </p:cNvPr>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dirty="0">
                <a:solidFill>
                  <a:srgbClr val="FFFFFF"/>
                </a:solidFill>
                <a:latin typeface="DM Serif Display"/>
                <a:ea typeface="DM Serif Display"/>
                <a:cs typeface="DM Serif Display"/>
                <a:sym typeface="DM Serif Display"/>
              </a:rPr>
              <a:t>Feb </a:t>
            </a:r>
            <a:r>
              <a:rPr lang="en-US" sz="2100" dirty="0">
                <a:solidFill>
                  <a:srgbClr val="FFFFFF"/>
                </a:solidFill>
                <a:latin typeface="DM Serif Display"/>
                <a:ea typeface="DM Serif Display"/>
                <a:cs typeface="DM Serif Display"/>
                <a:sym typeface="DM Serif Display"/>
              </a:rPr>
              <a:t>0</a:t>
            </a:r>
            <a:r>
              <a:rPr lang="en-US" sz="2100" b="0" i="0" u="none" strike="noStrike" cap="none" dirty="0">
                <a:solidFill>
                  <a:srgbClr val="FFFFFF"/>
                </a:solidFill>
                <a:latin typeface="DM Serif Display"/>
                <a:ea typeface="DM Serif Display"/>
                <a:cs typeface="DM Serif Display"/>
                <a:sym typeface="DM Serif Display"/>
              </a:rPr>
              <a:t>9, 2025</a:t>
            </a:r>
            <a:endParaRPr dirty="0"/>
          </a:p>
        </p:txBody>
      </p:sp>
      <p:sp>
        <p:nvSpPr>
          <p:cNvPr id="4" name="Google Shape;92;p14">
            <a:extLst>
              <a:ext uri="{FF2B5EF4-FFF2-40B4-BE49-F238E27FC236}">
                <a16:creationId xmlns:a16="http://schemas.microsoft.com/office/drawing/2014/main" id="{2FF8B45A-A669-B8D9-654A-4A06CE078A21}"/>
              </a:ext>
            </a:extLst>
          </p:cNvPr>
          <p:cNvSpPr txBox="1"/>
          <p:nvPr/>
        </p:nvSpPr>
        <p:spPr>
          <a:xfrm>
            <a:off x="583229" y="1177577"/>
            <a:ext cx="10009800" cy="7758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7200" dirty="0">
                <a:solidFill>
                  <a:srgbClr val="FFFFFF"/>
                </a:solidFill>
                <a:latin typeface="DM Serif Display"/>
                <a:ea typeface="DM Serif Display"/>
                <a:cs typeface="DM Serif Display"/>
                <a:sym typeface="DM Serif Display"/>
              </a:rPr>
              <a:t>  </a:t>
            </a:r>
            <a:r>
              <a:rPr lang="en-US" sz="7200" b="0" i="0" u="none" strike="noStrike" cap="none" dirty="0">
                <a:solidFill>
                  <a:srgbClr val="FFFFFF"/>
                </a:solidFill>
                <a:latin typeface="DM Serif Display"/>
                <a:ea typeface="DM Serif Display"/>
                <a:cs typeface="DM Serif Display"/>
                <a:sym typeface="DM Serif Display"/>
              </a:rPr>
              <a:t>Model Description</a:t>
            </a:r>
            <a:endParaRPr lang="en-US" dirty="0"/>
          </a:p>
        </p:txBody>
      </p:sp>
    </p:spTree>
    <p:extLst>
      <p:ext uri="{BB962C8B-B14F-4D97-AF65-F5344CB8AC3E}">
        <p14:creationId xmlns:p14="http://schemas.microsoft.com/office/powerpoint/2010/main" val="4091796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a:extLst>
            <a:ext uri="{FF2B5EF4-FFF2-40B4-BE49-F238E27FC236}">
              <a16:creationId xmlns:a16="http://schemas.microsoft.com/office/drawing/2014/main" id="{1847BB8A-09D6-E3AB-76A4-44ECF2F545E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D40FCE7-79AC-1FC9-909A-9EB2ED9A4AC3}"/>
              </a:ext>
            </a:extLst>
          </p:cNvPr>
          <p:cNvPicPr>
            <a:picLocks noChangeAspect="1"/>
          </p:cNvPicPr>
          <p:nvPr/>
        </p:nvPicPr>
        <p:blipFill>
          <a:blip r:embed="rId3"/>
          <a:srcRect l="28377" r="27038"/>
          <a:stretch/>
        </p:blipFill>
        <p:spPr>
          <a:xfrm>
            <a:off x="-115957" y="0"/>
            <a:ext cx="6872748" cy="10287000"/>
          </a:xfrm>
          <a:prstGeom prst="rect">
            <a:avLst/>
          </a:prstGeom>
        </p:spPr>
      </p:pic>
      <p:sp>
        <p:nvSpPr>
          <p:cNvPr id="92" name="Google Shape;92;p14">
            <a:extLst>
              <a:ext uri="{FF2B5EF4-FFF2-40B4-BE49-F238E27FC236}">
                <a16:creationId xmlns:a16="http://schemas.microsoft.com/office/drawing/2014/main" id="{160AB2FC-273E-E407-609D-0E5FCA7974FD}"/>
              </a:ext>
            </a:extLst>
          </p:cNvPr>
          <p:cNvSpPr txBox="1"/>
          <p:nvPr/>
        </p:nvSpPr>
        <p:spPr>
          <a:xfrm>
            <a:off x="7252737" y="960288"/>
            <a:ext cx="11551300" cy="646331"/>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000" b="0" i="0" u="none" strike="noStrike" cap="none" dirty="0">
                <a:solidFill>
                  <a:srgbClr val="FFFFFF"/>
                </a:solidFill>
                <a:latin typeface="DM Serif Display"/>
                <a:ea typeface="DM Serif Display"/>
                <a:cs typeface="DM Serif Display"/>
                <a:sym typeface="DM Serif Display"/>
              </a:rPr>
              <a:t>Analysis and Results</a:t>
            </a:r>
            <a:endParaRPr sz="1100" dirty="0"/>
          </a:p>
        </p:txBody>
      </p:sp>
      <p:sp>
        <p:nvSpPr>
          <p:cNvPr id="93" name="Google Shape;93;p14">
            <a:extLst>
              <a:ext uri="{FF2B5EF4-FFF2-40B4-BE49-F238E27FC236}">
                <a16:creationId xmlns:a16="http://schemas.microsoft.com/office/drawing/2014/main" id="{C63DDB38-76F6-B0EB-44BE-4C029CB5B111}"/>
              </a:ext>
            </a:extLst>
          </p:cNvPr>
          <p:cNvSpPr txBox="1"/>
          <p:nvPr/>
        </p:nvSpPr>
        <p:spPr>
          <a:xfrm>
            <a:off x="7252737" y="1606619"/>
            <a:ext cx="8868900" cy="644791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lang="en-US" sz="2100" b="0" i="0" u="none" strike="noStrike" cap="none" dirty="0">
              <a:solidFill>
                <a:srgbClr val="FFFFFF"/>
              </a:solidFill>
              <a:latin typeface="DM Sans"/>
              <a:ea typeface="DM Sans"/>
              <a:cs typeface="DM Sans"/>
              <a:sym typeface="DM Sans"/>
            </a:endParaRPr>
          </a:p>
          <a:p>
            <a:pPr marR="0" lvl="0" algn="l" rtl="0">
              <a:lnSpc>
                <a:spcPct val="100000"/>
              </a:lnSpc>
              <a:spcBef>
                <a:spcPts val="0"/>
              </a:spcBef>
              <a:spcAft>
                <a:spcPts val="0"/>
              </a:spcAft>
            </a:pPr>
            <a:r>
              <a:rPr lang="en-US" sz="2400" b="1" u="none" strike="noStrike" cap="none" dirty="0">
                <a:solidFill>
                  <a:srgbClr val="FFFFFF"/>
                </a:solidFill>
                <a:latin typeface="DM Sans"/>
                <a:ea typeface="DM Sans"/>
                <a:cs typeface="DM Sans"/>
                <a:sym typeface="DM Sans"/>
              </a:rPr>
              <a:t>Analysis Overview</a:t>
            </a:r>
          </a:p>
          <a:p>
            <a:pPr marL="457200" marR="0" lvl="0" indent="-457200" algn="l" rtl="0">
              <a:lnSpc>
                <a:spcPct val="100000"/>
              </a:lnSpc>
              <a:spcBef>
                <a:spcPts val="0"/>
              </a:spcBef>
              <a:spcAft>
                <a:spcPts val="0"/>
              </a:spcAft>
              <a:buAutoNum type="arabicPeriod"/>
            </a:pPr>
            <a:endParaRPr lang="en-US" sz="2100" b="1"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100" b="1" i="0" u="none" strike="noStrike" cap="none" dirty="0">
                <a:solidFill>
                  <a:srgbClr val="FFFFFF"/>
                </a:solidFill>
                <a:latin typeface="DM Sans"/>
                <a:ea typeface="DM Sans"/>
                <a:cs typeface="DM Sans"/>
                <a:sym typeface="DM Sans"/>
              </a:rPr>
              <a:t>The main goal of this analysis was to minimize the overall transportation and processing costs for Walsh's Juice Company, ensuring that supply, demand, and capacity constraints were satisfied. We analyzed the transportation of raw materials from vineyards to processing plants and then calculated the costs for converting those materials into juice, concentrate, and jelly.</a:t>
            </a:r>
          </a:p>
          <a:p>
            <a:pPr marL="0" marR="0" lvl="0" indent="0" algn="l" rtl="0">
              <a:lnSpc>
                <a:spcPct val="100000"/>
              </a:lnSpc>
              <a:spcBef>
                <a:spcPts val="0"/>
              </a:spcBef>
              <a:spcAft>
                <a:spcPts val="0"/>
              </a:spcAft>
              <a:buNone/>
            </a:pPr>
            <a:endParaRPr lang="en-US" sz="2100" b="1"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endParaRPr lang="en-US" sz="2100" b="1" i="0" u="none" strike="noStrike" cap="none" dirty="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r>
              <a:rPr lang="en-US" sz="2400" b="1" i="0" u="none" strike="noStrike" cap="none" dirty="0">
                <a:solidFill>
                  <a:srgbClr val="FFFFFF"/>
                </a:solidFill>
                <a:highlight>
                  <a:srgbClr val="FFFF00"/>
                </a:highlight>
                <a:latin typeface="DM Sans"/>
                <a:ea typeface="DM Sans"/>
                <a:cs typeface="DM Sans"/>
                <a:sym typeface="DM Sans"/>
              </a:rPr>
              <a:t>Techniques Used</a:t>
            </a:r>
          </a:p>
          <a:p>
            <a:pPr marL="0" marR="0" lvl="0" indent="0" algn="l" rtl="0">
              <a:lnSpc>
                <a:spcPct val="100000"/>
              </a:lnSpc>
              <a:spcBef>
                <a:spcPts val="0"/>
              </a:spcBef>
              <a:spcAft>
                <a:spcPts val="0"/>
              </a:spcAft>
              <a:buNone/>
            </a:pPr>
            <a:endParaRPr lang="en-US" sz="2100" b="1" i="0" u="none" strike="noStrike" cap="none" dirty="0">
              <a:solidFill>
                <a:srgbClr val="FFFFFF"/>
              </a:solidFill>
              <a:highlight>
                <a:srgbClr val="FFFF00"/>
              </a:highlight>
              <a:latin typeface="DM Sans"/>
              <a:ea typeface="DM Sans"/>
              <a:cs typeface="DM Sans"/>
              <a:sym typeface="DM Sans"/>
            </a:endParaRPr>
          </a:p>
          <a:p>
            <a:pPr marL="0" marR="0" lvl="0" indent="0" algn="l" rtl="0">
              <a:lnSpc>
                <a:spcPct val="100000"/>
              </a:lnSpc>
              <a:spcBef>
                <a:spcPts val="0"/>
              </a:spcBef>
              <a:spcAft>
                <a:spcPts val="0"/>
              </a:spcAft>
              <a:buNone/>
            </a:pPr>
            <a:r>
              <a:rPr lang="en-US" sz="2100" b="1" i="0" u="none" strike="noStrike" cap="none" dirty="0">
                <a:solidFill>
                  <a:srgbClr val="FFFFFF"/>
                </a:solidFill>
                <a:highlight>
                  <a:srgbClr val="FFFF00"/>
                </a:highlight>
                <a:latin typeface="DM Sans"/>
                <a:ea typeface="DM Sans"/>
                <a:cs typeface="DM Sans"/>
                <a:sym typeface="DM Sans"/>
              </a:rPr>
              <a:t>We used </a:t>
            </a:r>
            <a:r>
              <a:rPr lang="en-US" sz="2100" b="1" i="0" u="none" strike="noStrike" cap="none" dirty="0">
                <a:solidFill>
                  <a:srgbClr val="FF0000"/>
                </a:solidFill>
                <a:highlight>
                  <a:srgbClr val="FFFF00"/>
                </a:highlight>
                <a:latin typeface="DM Sans"/>
                <a:ea typeface="DM Sans"/>
                <a:cs typeface="DM Sans"/>
                <a:sym typeface="DM Sans"/>
              </a:rPr>
              <a:t>Linear Programming (LP) </a:t>
            </a:r>
            <a:r>
              <a:rPr lang="en-US" sz="2100" b="1" i="0" u="none" strike="noStrike" cap="none" dirty="0">
                <a:solidFill>
                  <a:srgbClr val="FFFFFF"/>
                </a:solidFill>
                <a:highlight>
                  <a:srgbClr val="FFFF00"/>
                </a:highlight>
                <a:latin typeface="DM Sans"/>
                <a:ea typeface="DM Sans"/>
                <a:cs typeface="DM Sans"/>
                <a:sym typeface="DM Sans"/>
              </a:rPr>
              <a:t>to solve this problem because it involves multiple constraints (like supply limits, plant capacity, and demand requirements) and an objective function (minimizing total cost). LP helps optimize a linear objective function subject to linear equality and inequality constraints.</a:t>
            </a:r>
          </a:p>
          <a:p>
            <a:pPr marL="0" marR="0" lvl="0" indent="0" algn="l" rtl="0">
              <a:lnSpc>
                <a:spcPct val="100000"/>
              </a:lnSpc>
              <a:spcBef>
                <a:spcPts val="0"/>
              </a:spcBef>
              <a:spcAft>
                <a:spcPts val="0"/>
              </a:spcAft>
              <a:buNone/>
            </a:pPr>
            <a:endParaRPr lang="en-US" sz="2400" b="1" dirty="0">
              <a:solidFill>
                <a:srgbClr val="FFFFFF"/>
              </a:solidFill>
              <a:latin typeface="DM Sans"/>
              <a:sym typeface="DM Sans"/>
            </a:endParaRPr>
          </a:p>
          <a:p>
            <a:pPr marL="0" marR="0" lvl="0" indent="0" algn="l" rtl="0">
              <a:lnSpc>
                <a:spcPct val="100000"/>
              </a:lnSpc>
              <a:spcBef>
                <a:spcPts val="0"/>
              </a:spcBef>
              <a:spcAft>
                <a:spcPts val="0"/>
              </a:spcAft>
              <a:buNone/>
            </a:pPr>
            <a:endParaRPr dirty="0"/>
          </a:p>
        </p:txBody>
      </p:sp>
      <p:sp>
        <p:nvSpPr>
          <p:cNvPr id="94" name="Google Shape;94;p14">
            <a:extLst>
              <a:ext uri="{FF2B5EF4-FFF2-40B4-BE49-F238E27FC236}">
                <a16:creationId xmlns:a16="http://schemas.microsoft.com/office/drawing/2014/main" id="{104A2802-BE39-D26D-D7A4-751E47C5C3B2}"/>
              </a:ext>
            </a:extLst>
          </p:cNvPr>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chemeClr val="tx1"/>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95" name="Google Shape;95;p14">
            <a:extLst>
              <a:ext uri="{FF2B5EF4-FFF2-40B4-BE49-F238E27FC236}">
                <a16:creationId xmlns:a16="http://schemas.microsoft.com/office/drawing/2014/main" id="{B2059AA6-218D-9F27-7ABE-955B2A977B99}"/>
              </a:ext>
            </a:extLst>
          </p:cNvPr>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chemeClr val="bg1"/>
                </a:solidFill>
                <a:latin typeface="DM Serif Display"/>
                <a:ea typeface="DM Serif Display"/>
                <a:cs typeface="DM Serif Display"/>
                <a:sym typeface="DM Serif Display"/>
              </a:rPr>
              <a:t>Feb</a:t>
            </a:r>
            <a:r>
              <a:rPr lang="en-US" sz="2100" b="0" i="0" u="none" strike="noStrike" cap="none" dirty="0">
                <a:solidFill>
                  <a:schemeClr val="bg1"/>
                </a:solidFill>
                <a:latin typeface="DM Serif Display"/>
                <a:ea typeface="DM Serif Display"/>
                <a:cs typeface="DM Serif Display"/>
                <a:sym typeface="DM Serif Display"/>
              </a:rPr>
              <a:t> </a:t>
            </a:r>
            <a:r>
              <a:rPr lang="en-US" sz="2100" dirty="0">
                <a:solidFill>
                  <a:schemeClr val="bg1"/>
                </a:solidFill>
                <a:latin typeface="DM Serif Display"/>
                <a:ea typeface="DM Serif Display"/>
                <a:cs typeface="DM Serif Display"/>
                <a:sym typeface="DM Serif Display"/>
              </a:rPr>
              <a:t>0</a:t>
            </a:r>
            <a:r>
              <a:rPr lang="en-US" sz="2100" b="0" i="0" u="none" strike="noStrike" cap="none" dirty="0">
                <a:solidFill>
                  <a:schemeClr val="bg1"/>
                </a:solidFill>
                <a:latin typeface="DM Serif Display"/>
                <a:ea typeface="DM Serif Display"/>
                <a:cs typeface="DM Serif Display"/>
                <a:sym typeface="DM Serif Display"/>
              </a:rPr>
              <a:t>9, 2025</a:t>
            </a:r>
            <a:endParaRPr dirty="0">
              <a:solidFill>
                <a:schemeClr val="bg1"/>
              </a:solidFill>
            </a:endParaRPr>
          </a:p>
        </p:txBody>
      </p:sp>
    </p:spTree>
    <p:extLst>
      <p:ext uri="{BB962C8B-B14F-4D97-AF65-F5344CB8AC3E}">
        <p14:creationId xmlns:p14="http://schemas.microsoft.com/office/powerpoint/2010/main" val="41318855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a:extLst>
            <a:ext uri="{FF2B5EF4-FFF2-40B4-BE49-F238E27FC236}">
              <a16:creationId xmlns:a16="http://schemas.microsoft.com/office/drawing/2014/main" id="{80D82F50-0FAF-42E1-C37B-A4B6B6DA58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7B5461-5BBD-001B-F67C-22F7F64862E8}"/>
              </a:ext>
            </a:extLst>
          </p:cNvPr>
          <p:cNvPicPr>
            <a:picLocks noChangeAspect="1"/>
          </p:cNvPicPr>
          <p:nvPr/>
        </p:nvPicPr>
        <p:blipFill>
          <a:blip r:embed="rId3"/>
          <a:srcRect l="14388"/>
          <a:stretch/>
        </p:blipFill>
        <p:spPr>
          <a:xfrm>
            <a:off x="11815635" y="-130235"/>
            <a:ext cx="8806946" cy="10547469"/>
          </a:xfrm>
          <a:prstGeom prst="rect">
            <a:avLst/>
          </a:prstGeom>
          <a:ln>
            <a:noFill/>
          </a:ln>
          <a:effectLst>
            <a:softEdge rad="112500"/>
          </a:effectLst>
        </p:spPr>
      </p:pic>
      <p:sp>
        <p:nvSpPr>
          <p:cNvPr id="92" name="Google Shape;92;p14">
            <a:extLst>
              <a:ext uri="{FF2B5EF4-FFF2-40B4-BE49-F238E27FC236}">
                <a16:creationId xmlns:a16="http://schemas.microsoft.com/office/drawing/2014/main" id="{E629F166-3CD1-8950-8BB5-C02120FD57B6}"/>
              </a:ext>
            </a:extLst>
          </p:cNvPr>
          <p:cNvSpPr txBox="1"/>
          <p:nvPr/>
        </p:nvSpPr>
        <p:spPr>
          <a:xfrm>
            <a:off x="1028700" y="1064873"/>
            <a:ext cx="11551300" cy="646331"/>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000" b="0" i="0" u="none" strike="noStrike" cap="none" dirty="0">
                <a:solidFill>
                  <a:srgbClr val="FFFFFF"/>
                </a:solidFill>
                <a:latin typeface="DM Serif Display"/>
                <a:ea typeface="DM Serif Display"/>
                <a:cs typeface="DM Serif Display"/>
                <a:sym typeface="DM Serif Display"/>
              </a:rPr>
              <a:t>Analysis and Results</a:t>
            </a:r>
            <a:endParaRPr sz="1100" dirty="0"/>
          </a:p>
        </p:txBody>
      </p:sp>
      <p:sp>
        <p:nvSpPr>
          <p:cNvPr id="93" name="Google Shape;93;p14">
            <a:extLst>
              <a:ext uri="{FF2B5EF4-FFF2-40B4-BE49-F238E27FC236}">
                <a16:creationId xmlns:a16="http://schemas.microsoft.com/office/drawing/2014/main" id="{E38FEB5A-D1EA-4373-9A3F-C089EC16293E}"/>
              </a:ext>
            </a:extLst>
          </p:cNvPr>
          <p:cNvSpPr txBox="1"/>
          <p:nvPr/>
        </p:nvSpPr>
        <p:spPr>
          <a:xfrm>
            <a:off x="1028700" y="1237228"/>
            <a:ext cx="10786935" cy="931024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lang="en-US" sz="4000" b="0" i="0" u="none" strike="noStrike" cap="none" dirty="0">
              <a:solidFill>
                <a:srgbClr val="FFFFFF"/>
              </a:solidFill>
              <a:latin typeface="DM Sans"/>
              <a:ea typeface="DM Sans"/>
              <a:cs typeface="DM Sans"/>
              <a:sym typeface="DM Sans"/>
            </a:endParaRPr>
          </a:p>
          <a:p>
            <a:pPr marL="0" indent="0">
              <a:buNone/>
            </a:pPr>
            <a:r>
              <a:rPr lang="en-US" sz="2400" b="1" u="sng" dirty="0">
                <a:solidFill>
                  <a:schemeClr val="bg1"/>
                </a:solidFill>
                <a:highlight>
                  <a:srgbClr val="FFFF00"/>
                </a:highlight>
                <a:latin typeface="DM Sans" pitchFamily="2" charset="0"/>
                <a:cs typeface="Times New Roman" panose="02020603050405020304" pitchFamily="18" charset="0"/>
              </a:rPr>
              <a:t>Why Linear Programming?</a:t>
            </a:r>
          </a:p>
          <a:p>
            <a:pPr marL="0" indent="0">
              <a:buNone/>
            </a:pPr>
            <a:endParaRPr lang="en-US" sz="2400" b="1" u="sng" dirty="0">
              <a:solidFill>
                <a:schemeClr val="bg1"/>
              </a:solidFill>
              <a:highlight>
                <a:srgbClr val="FFFF00"/>
              </a:highlight>
              <a:latin typeface="DM Sans" pitchFamily="2" charset="0"/>
              <a:cs typeface="Times New Roman" panose="02020603050405020304" pitchFamily="18" charset="0"/>
            </a:endParaRPr>
          </a:p>
          <a:p>
            <a:pPr marL="0" indent="0">
              <a:buNone/>
            </a:pPr>
            <a:r>
              <a:rPr lang="en-US" sz="2000" b="1" dirty="0">
                <a:solidFill>
                  <a:schemeClr val="bg1"/>
                </a:solidFill>
                <a:highlight>
                  <a:srgbClr val="FFFF00"/>
                </a:highlight>
                <a:latin typeface="DM Sans" pitchFamily="2" charset="0"/>
                <a:cs typeface="Times New Roman" panose="02020603050405020304" pitchFamily="18" charset="0"/>
              </a:rPr>
              <a:t>Multiple constraints</a:t>
            </a:r>
            <a:r>
              <a:rPr lang="en-US" sz="2000" dirty="0">
                <a:solidFill>
                  <a:schemeClr val="bg1"/>
                </a:solidFill>
                <a:highlight>
                  <a:srgbClr val="FFFF00"/>
                </a:highlight>
                <a:latin typeface="DM Sans" pitchFamily="2" charset="0"/>
                <a:cs typeface="Times New Roman" panose="02020603050405020304" pitchFamily="18" charset="0"/>
              </a:rPr>
              <a:t>: The model has to respect vineyard supply, plant capacities, and product demand.</a:t>
            </a:r>
          </a:p>
          <a:p>
            <a:pPr marL="0" indent="0">
              <a:buNone/>
            </a:pPr>
            <a:r>
              <a:rPr lang="en-US" sz="2000" b="1" dirty="0">
                <a:solidFill>
                  <a:schemeClr val="bg1"/>
                </a:solidFill>
                <a:highlight>
                  <a:srgbClr val="FFFF00"/>
                </a:highlight>
                <a:latin typeface="DM Sans" pitchFamily="2" charset="0"/>
                <a:cs typeface="Times New Roman" panose="02020603050405020304" pitchFamily="18" charset="0"/>
              </a:rPr>
              <a:t>Cost minimization</a:t>
            </a:r>
            <a:r>
              <a:rPr lang="en-US" sz="2000" dirty="0">
                <a:solidFill>
                  <a:schemeClr val="bg1"/>
                </a:solidFill>
                <a:highlight>
                  <a:srgbClr val="FFFF00"/>
                </a:highlight>
                <a:latin typeface="DM Sans" pitchFamily="2" charset="0"/>
                <a:cs typeface="Times New Roman" panose="02020603050405020304" pitchFamily="18" charset="0"/>
              </a:rPr>
              <a:t>: LP is ideal for minimizing transportation and processing costs.</a:t>
            </a:r>
          </a:p>
          <a:p>
            <a:pPr marL="0" indent="0">
              <a:buNone/>
            </a:pPr>
            <a:endParaRPr lang="en-US" sz="2000" dirty="0">
              <a:solidFill>
                <a:schemeClr val="bg1"/>
              </a:solidFill>
              <a:highlight>
                <a:srgbClr val="FFFF00"/>
              </a:highlight>
              <a:latin typeface="DM Sans" pitchFamily="2" charset="0"/>
              <a:cs typeface="Times New Roman" panose="02020603050405020304" pitchFamily="18" charset="0"/>
            </a:endParaRPr>
          </a:p>
          <a:p>
            <a:pPr marL="0" indent="0">
              <a:buNone/>
            </a:pPr>
            <a:r>
              <a:rPr lang="en-US" sz="2000" b="1" dirty="0">
                <a:solidFill>
                  <a:schemeClr val="bg1"/>
                </a:solidFill>
                <a:highlight>
                  <a:srgbClr val="FFFF00"/>
                </a:highlight>
                <a:latin typeface="DM Sans" pitchFamily="2" charset="0"/>
                <a:cs typeface="Times New Roman" panose="02020603050405020304" pitchFamily="18" charset="0"/>
              </a:rPr>
              <a:t>Key Components:</a:t>
            </a:r>
          </a:p>
          <a:p>
            <a:pPr marL="0" indent="0">
              <a:buNone/>
            </a:pPr>
            <a:r>
              <a:rPr lang="en-US" sz="2000" b="1" dirty="0">
                <a:solidFill>
                  <a:schemeClr val="bg1"/>
                </a:solidFill>
                <a:highlight>
                  <a:srgbClr val="FFFF00"/>
                </a:highlight>
                <a:latin typeface="DM Sans" pitchFamily="2" charset="0"/>
                <a:cs typeface="Times New Roman" panose="02020603050405020304" pitchFamily="18" charset="0"/>
              </a:rPr>
              <a:t>Objective function</a:t>
            </a:r>
            <a:r>
              <a:rPr lang="en-US" sz="2000" dirty="0">
                <a:solidFill>
                  <a:schemeClr val="bg1"/>
                </a:solidFill>
                <a:highlight>
                  <a:srgbClr val="FFFF00"/>
                </a:highlight>
                <a:latin typeface="DM Sans" pitchFamily="2" charset="0"/>
                <a:cs typeface="Times New Roman" panose="02020603050405020304" pitchFamily="18" charset="0"/>
              </a:rPr>
              <a:t>: Minimize total transportation and processing costs.</a:t>
            </a:r>
          </a:p>
          <a:p>
            <a:pPr marL="0" indent="0">
              <a:buNone/>
            </a:pPr>
            <a:r>
              <a:rPr lang="en-US" sz="2000" b="1" dirty="0">
                <a:solidFill>
                  <a:schemeClr val="bg1"/>
                </a:solidFill>
                <a:highlight>
                  <a:srgbClr val="FFFF00"/>
                </a:highlight>
                <a:latin typeface="DM Sans" pitchFamily="2" charset="0"/>
                <a:cs typeface="Times New Roman" panose="02020603050405020304" pitchFamily="18" charset="0"/>
              </a:rPr>
              <a:t>Decision variables</a:t>
            </a:r>
            <a:r>
              <a:rPr lang="en-US" sz="2000" dirty="0">
                <a:solidFill>
                  <a:schemeClr val="bg1"/>
                </a:solidFill>
                <a:highlight>
                  <a:srgbClr val="FFFF00"/>
                </a:highlight>
                <a:latin typeface="DM Sans" pitchFamily="2" charset="0"/>
                <a:cs typeface="Times New Roman" panose="02020603050405020304" pitchFamily="18" charset="0"/>
              </a:rPr>
              <a:t>: Amount transported between vineyards and plants, and the amount processed at each plant.</a:t>
            </a:r>
          </a:p>
          <a:p>
            <a:pPr marL="0" indent="0">
              <a:buNone/>
            </a:pPr>
            <a:endParaRPr lang="en-US" sz="2000" dirty="0">
              <a:solidFill>
                <a:schemeClr val="bg1"/>
              </a:solidFill>
              <a:highlight>
                <a:srgbClr val="FFFF00"/>
              </a:highlight>
              <a:latin typeface="DM Sans" pitchFamily="2" charset="0"/>
              <a:cs typeface="Times New Roman" panose="02020603050405020304" pitchFamily="18" charset="0"/>
            </a:endParaRPr>
          </a:p>
          <a:p>
            <a:pPr marL="0" indent="0">
              <a:buNone/>
            </a:pPr>
            <a:r>
              <a:rPr lang="en-US" sz="2000" b="1" dirty="0">
                <a:solidFill>
                  <a:schemeClr val="bg1"/>
                </a:solidFill>
                <a:highlight>
                  <a:srgbClr val="FFFF00"/>
                </a:highlight>
                <a:latin typeface="DM Sans" pitchFamily="2" charset="0"/>
                <a:cs typeface="Times New Roman" panose="02020603050405020304" pitchFamily="18" charset="0"/>
              </a:rPr>
              <a:t>Constraints</a:t>
            </a:r>
            <a:r>
              <a:rPr lang="en-US" sz="2000" dirty="0">
                <a:solidFill>
                  <a:schemeClr val="bg1"/>
                </a:solidFill>
                <a:highlight>
                  <a:srgbClr val="FFFF00"/>
                </a:highlight>
                <a:latin typeface="DM Sans" pitchFamily="2" charset="0"/>
                <a:cs typeface="Times New Roman" panose="02020603050405020304" pitchFamily="18" charset="0"/>
              </a:rPr>
              <a:t>:</a:t>
            </a:r>
          </a:p>
          <a:p>
            <a:pPr marL="457200" lvl="1" indent="0">
              <a:buNone/>
            </a:pPr>
            <a:r>
              <a:rPr lang="en-US" sz="2000" dirty="0">
                <a:solidFill>
                  <a:schemeClr val="bg1"/>
                </a:solidFill>
                <a:highlight>
                  <a:srgbClr val="FFFF00"/>
                </a:highlight>
                <a:latin typeface="DM Sans" pitchFamily="2" charset="0"/>
                <a:cs typeface="Times New Roman" panose="02020603050405020304" pitchFamily="18" charset="0"/>
              </a:rPr>
              <a:t>The supply from vineyards cannot exceed the given limit.</a:t>
            </a:r>
          </a:p>
          <a:p>
            <a:pPr marL="457200" lvl="1" indent="0">
              <a:buNone/>
            </a:pPr>
            <a:r>
              <a:rPr lang="en-US" sz="2000" dirty="0">
                <a:solidFill>
                  <a:schemeClr val="bg1"/>
                </a:solidFill>
                <a:highlight>
                  <a:srgbClr val="FFFF00"/>
                </a:highlight>
                <a:latin typeface="DM Sans" pitchFamily="2" charset="0"/>
                <a:cs typeface="Times New Roman" panose="02020603050405020304" pitchFamily="18" charset="0"/>
              </a:rPr>
              <a:t>Plant capacity must not be exceeded.</a:t>
            </a:r>
          </a:p>
          <a:p>
            <a:pPr marL="457200" lvl="1" indent="0">
              <a:buNone/>
            </a:pPr>
            <a:r>
              <a:rPr lang="en-US" sz="2000" dirty="0">
                <a:solidFill>
                  <a:schemeClr val="bg1"/>
                </a:solidFill>
                <a:highlight>
                  <a:srgbClr val="FFFF00"/>
                </a:highlight>
                <a:latin typeface="DM Sans" pitchFamily="2" charset="0"/>
                <a:cs typeface="Times New Roman" panose="02020603050405020304" pitchFamily="18" charset="0"/>
              </a:rPr>
              <a:t>Each product's demand must be fully satisfied.</a:t>
            </a:r>
          </a:p>
          <a:p>
            <a:pPr marL="457200" lvl="1" indent="0">
              <a:buNone/>
            </a:pPr>
            <a:endParaRPr lang="en-US" sz="1800" dirty="0">
              <a:solidFill>
                <a:schemeClr val="bg1"/>
              </a:solidFill>
              <a:latin typeface="DM Sans" pitchFamily="2" charset="0"/>
              <a:cs typeface="Times New Roman" panose="02020603050405020304" pitchFamily="18" charset="0"/>
            </a:endParaRPr>
          </a:p>
          <a:p>
            <a:pPr marL="0" indent="0">
              <a:buNone/>
            </a:pPr>
            <a:r>
              <a:rPr lang="en-US" sz="2400" b="1" u="sng" dirty="0">
                <a:solidFill>
                  <a:schemeClr val="bg1"/>
                </a:solidFill>
                <a:latin typeface="DM Sans" pitchFamily="2" charset="0"/>
                <a:cs typeface="Times New Roman" panose="02020603050405020304" pitchFamily="18" charset="0"/>
              </a:rPr>
              <a:t>Results Summary</a:t>
            </a:r>
          </a:p>
          <a:p>
            <a:pPr marL="0" indent="0">
              <a:buNone/>
            </a:pPr>
            <a:r>
              <a:rPr lang="en-US" sz="2400" b="1" dirty="0">
                <a:solidFill>
                  <a:schemeClr val="bg1"/>
                </a:solidFill>
                <a:latin typeface="DM Sans" pitchFamily="2" charset="0"/>
                <a:cs typeface="Times New Roman" panose="02020603050405020304" pitchFamily="18" charset="0"/>
              </a:rPr>
              <a:t>Total Costs:</a:t>
            </a:r>
          </a:p>
          <a:p>
            <a:pPr marL="0" indent="0">
              <a:buNone/>
            </a:pPr>
            <a:r>
              <a:rPr lang="en-US" sz="2000" dirty="0">
                <a:solidFill>
                  <a:schemeClr val="bg1"/>
                </a:solidFill>
                <a:latin typeface="DM Sans" pitchFamily="2" charset="0"/>
                <a:cs typeface="Times New Roman" panose="02020603050405020304" pitchFamily="18" charset="0"/>
              </a:rPr>
              <a:t>The final solution resulted in a total cost of </a:t>
            </a:r>
            <a:r>
              <a:rPr lang="en-US" sz="2000" b="1" dirty="0">
                <a:solidFill>
                  <a:srgbClr val="FF0000"/>
                </a:solidFill>
                <a:latin typeface="DM Sans" pitchFamily="2" charset="0"/>
                <a:cs typeface="Times New Roman" panose="02020603050405020304" pitchFamily="18" charset="0"/>
              </a:rPr>
              <a:t>$10,606,000</a:t>
            </a:r>
            <a:r>
              <a:rPr lang="en-US" sz="2000" dirty="0">
                <a:solidFill>
                  <a:schemeClr val="bg1"/>
                </a:solidFill>
                <a:latin typeface="DM Sans" pitchFamily="2" charset="0"/>
                <a:cs typeface="Times New Roman" panose="02020603050405020304" pitchFamily="18" charset="0"/>
              </a:rPr>
              <a:t>, which covers transportation and processing costs.</a:t>
            </a:r>
          </a:p>
          <a:p>
            <a:pPr marL="0" indent="0">
              <a:buNone/>
            </a:pPr>
            <a:endParaRPr lang="en-US" sz="2000" dirty="0">
              <a:solidFill>
                <a:schemeClr val="bg1"/>
              </a:solidFill>
              <a:latin typeface="DM Sans" pitchFamily="2" charset="0"/>
              <a:cs typeface="Times New Roman" panose="02020603050405020304" pitchFamily="18" charset="0"/>
            </a:endParaRPr>
          </a:p>
          <a:p>
            <a:pPr marL="0" indent="0">
              <a:buNone/>
            </a:pPr>
            <a:r>
              <a:rPr lang="en-US" sz="2000" b="1" i="1" dirty="0">
                <a:solidFill>
                  <a:schemeClr val="bg1"/>
                </a:solidFill>
                <a:latin typeface="DM Sans" pitchFamily="2" charset="0"/>
                <a:cs typeface="Times New Roman" panose="02020603050405020304" pitchFamily="18" charset="0"/>
              </a:rPr>
              <a:t>Transportation Solution:</a:t>
            </a:r>
          </a:p>
          <a:p>
            <a:pPr marL="0" indent="0">
              <a:buNone/>
            </a:pPr>
            <a:r>
              <a:rPr lang="en-US" sz="2000" dirty="0">
                <a:solidFill>
                  <a:schemeClr val="bg1"/>
                </a:solidFill>
                <a:latin typeface="DM Sans" pitchFamily="2" charset="0"/>
                <a:cs typeface="Times New Roman" panose="02020603050405020304" pitchFamily="18" charset="0"/>
              </a:rPr>
              <a:t>We optimized the transportation of raw materials:</a:t>
            </a:r>
          </a:p>
          <a:p>
            <a:pPr marL="0" indent="0">
              <a:buNone/>
            </a:pPr>
            <a:r>
              <a:rPr lang="en-US" sz="2000" b="1" dirty="0">
                <a:solidFill>
                  <a:schemeClr val="bg1"/>
                </a:solidFill>
                <a:latin typeface="DM Sans" pitchFamily="2" charset="0"/>
                <a:cs typeface="Times New Roman" panose="02020603050405020304" pitchFamily="18" charset="0"/>
              </a:rPr>
              <a:t>From New York to Indiana</a:t>
            </a:r>
            <a:r>
              <a:rPr lang="en-US" sz="2000" dirty="0">
                <a:solidFill>
                  <a:schemeClr val="bg1"/>
                </a:solidFill>
                <a:latin typeface="DM Sans" pitchFamily="2" charset="0"/>
                <a:cs typeface="Times New Roman" panose="02020603050405020304" pitchFamily="18" charset="0"/>
              </a:rPr>
              <a:t>: </a:t>
            </a:r>
            <a:r>
              <a:rPr lang="en-US" sz="2000" dirty="0">
                <a:solidFill>
                  <a:srgbClr val="FF0000"/>
                </a:solidFill>
                <a:latin typeface="DM Sans" pitchFamily="2" charset="0"/>
                <a:cs typeface="Times New Roman" panose="02020603050405020304" pitchFamily="18" charset="0"/>
              </a:rPr>
              <a:t>1400</a:t>
            </a:r>
            <a:r>
              <a:rPr lang="en-US" sz="2000" dirty="0">
                <a:solidFill>
                  <a:schemeClr val="bg1"/>
                </a:solidFill>
                <a:latin typeface="DM Sans" pitchFamily="2" charset="0"/>
                <a:cs typeface="Times New Roman" panose="02020603050405020304" pitchFamily="18" charset="0"/>
              </a:rPr>
              <a:t> units.</a:t>
            </a:r>
          </a:p>
          <a:p>
            <a:pPr marL="0" indent="0">
              <a:buNone/>
            </a:pPr>
            <a:r>
              <a:rPr lang="en-US" sz="2000" b="1" dirty="0">
                <a:solidFill>
                  <a:schemeClr val="bg1"/>
                </a:solidFill>
                <a:latin typeface="DM Sans" pitchFamily="2" charset="0"/>
                <a:cs typeface="Times New Roman" panose="02020603050405020304" pitchFamily="18" charset="0"/>
              </a:rPr>
              <a:t>From Pennsylvania to Michigan</a:t>
            </a:r>
            <a:r>
              <a:rPr lang="en-US" sz="2000" dirty="0">
                <a:solidFill>
                  <a:schemeClr val="bg1"/>
                </a:solidFill>
                <a:latin typeface="DM Sans" pitchFamily="2" charset="0"/>
                <a:cs typeface="Times New Roman" panose="02020603050405020304" pitchFamily="18" charset="0"/>
              </a:rPr>
              <a:t>: </a:t>
            </a:r>
            <a:r>
              <a:rPr lang="en-US" sz="2000" dirty="0">
                <a:solidFill>
                  <a:srgbClr val="FF0000"/>
                </a:solidFill>
                <a:latin typeface="DM Sans" pitchFamily="2" charset="0"/>
                <a:cs typeface="Times New Roman" panose="02020603050405020304" pitchFamily="18" charset="0"/>
              </a:rPr>
              <a:t>1100</a:t>
            </a:r>
            <a:r>
              <a:rPr lang="en-US" sz="2000" dirty="0">
                <a:solidFill>
                  <a:schemeClr val="bg1"/>
                </a:solidFill>
                <a:latin typeface="DM Sans" pitchFamily="2" charset="0"/>
                <a:cs typeface="Times New Roman" panose="02020603050405020304" pitchFamily="18" charset="0"/>
              </a:rPr>
              <a:t> units.</a:t>
            </a:r>
          </a:p>
          <a:p>
            <a:pPr marL="0" indent="0">
              <a:buNone/>
            </a:pPr>
            <a:r>
              <a:rPr lang="en-US" sz="2000" b="1" dirty="0">
                <a:solidFill>
                  <a:schemeClr val="bg1"/>
                </a:solidFill>
                <a:latin typeface="DM Sans" pitchFamily="2" charset="0"/>
                <a:cs typeface="Times New Roman" panose="02020603050405020304" pitchFamily="18" charset="0"/>
              </a:rPr>
              <a:t>From Ohio to Virginia and Tennessee</a:t>
            </a:r>
            <a:r>
              <a:rPr lang="en-US" sz="2000" dirty="0">
                <a:solidFill>
                  <a:schemeClr val="bg1"/>
                </a:solidFill>
                <a:latin typeface="DM Sans" pitchFamily="2" charset="0"/>
                <a:cs typeface="Times New Roman" panose="02020603050405020304" pitchFamily="18" charset="0"/>
              </a:rPr>
              <a:t>: </a:t>
            </a:r>
            <a:r>
              <a:rPr lang="en-US" sz="2000" dirty="0">
                <a:solidFill>
                  <a:srgbClr val="FF0000"/>
                </a:solidFill>
                <a:latin typeface="DM Sans" pitchFamily="2" charset="0"/>
                <a:cs typeface="Times New Roman" panose="02020603050405020304" pitchFamily="18" charset="0"/>
              </a:rPr>
              <a:t>150</a:t>
            </a:r>
            <a:r>
              <a:rPr lang="en-US" sz="2000" dirty="0">
                <a:solidFill>
                  <a:schemeClr val="bg1"/>
                </a:solidFill>
                <a:latin typeface="DM Sans" pitchFamily="2" charset="0"/>
                <a:cs typeface="Times New Roman" panose="02020603050405020304" pitchFamily="18" charset="0"/>
              </a:rPr>
              <a:t> and </a:t>
            </a:r>
            <a:r>
              <a:rPr lang="en-US" sz="2000" dirty="0">
                <a:solidFill>
                  <a:srgbClr val="FF0000"/>
                </a:solidFill>
                <a:latin typeface="DM Sans" pitchFamily="2" charset="0"/>
                <a:cs typeface="Times New Roman" panose="02020603050405020304" pitchFamily="18" charset="0"/>
              </a:rPr>
              <a:t>1400</a:t>
            </a:r>
            <a:r>
              <a:rPr lang="en-US" sz="2000" dirty="0">
                <a:solidFill>
                  <a:schemeClr val="bg1"/>
                </a:solidFill>
                <a:latin typeface="DM Sans" pitchFamily="2" charset="0"/>
                <a:cs typeface="Times New Roman" panose="02020603050405020304" pitchFamily="18" charset="0"/>
              </a:rPr>
              <a:t> units, respectively.</a:t>
            </a:r>
          </a:p>
          <a:p>
            <a:pPr marR="0" lvl="0" algn="l" rtl="0">
              <a:lnSpc>
                <a:spcPct val="100000"/>
              </a:lnSpc>
              <a:spcBef>
                <a:spcPts val="0"/>
              </a:spcBef>
              <a:spcAft>
                <a:spcPts val="0"/>
              </a:spcAft>
            </a:pPr>
            <a:endParaRPr lang="en-US" sz="2100" b="0" i="0" u="none" strike="noStrike" cap="none" dirty="0">
              <a:solidFill>
                <a:schemeClr val="bg1"/>
              </a:solidFill>
              <a:latin typeface="DM Sans"/>
              <a:ea typeface="DM Sans"/>
              <a:cs typeface="DM Sans"/>
              <a:sym typeface="DM Sans"/>
            </a:endParaRPr>
          </a:p>
          <a:p>
            <a:pPr marL="0" marR="0" lvl="0" indent="0" algn="l" rtl="0">
              <a:lnSpc>
                <a:spcPct val="100000"/>
              </a:lnSpc>
              <a:spcBef>
                <a:spcPts val="0"/>
              </a:spcBef>
              <a:spcAft>
                <a:spcPts val="0"/>
              </a:spcAft>
              <a:buNone/>
            </a:pPr>
            <a:endParaRPr dirty="0"/>
          </a:p>
        </p:txBody>
      </p:sp>
      <p:sp>
        <p:nvSpPr>
          <p:cNvPr id="94" name="Google Shape;94;p14">
            <a:extLst>
              <a:ext uri="{FF2B5EF4-FFF2-40B4-BE49-F238E27FC236}">
                <a16:creationId xmlns:a16="http://schemas.microsoft.com/office/drawing/2014/main" id="{B098815C-3BAB-A98B-8C32-EB2E0D18D567}"/>
              </a:ext>
            </a:extLst>
          </p:cNvPr>
          <p:cNvSpPr txBox="1"/>
          <p:nvPr/>
        </p:nvSpPr>
        <p:spPr>
          <a:xfrm>
            <a:off x="1028700" y="434774"/>
            <a:ext cx="5728091" cy="4308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dirty="0">
                <a:solidFill>
                  <a:schemeClr val="bg1"/>
                </a:solidFill>
                <a:latin typeface="DM Serif Display"/>
                <a:ea typeface="DM Serif Display"/>
                <a:cs typeface="DM Serif Display"/>
                <a:sym typeface="DM Serif Display"/>
              </a:rPr>
              <a:t>DePaul University</a:t>
            </a:r>
          </a:p>
          <a:p>
            <a:pPr marL="0" marR="0" lvl="0" indent="0" algn="l" rtl="0">
              <a:lnSpc>
                <a:spcPct val="80000"/>
              </a:lnSpc>
              <a:spcBef>
                <a:spcPts val="0"/>
              </a:spcBef>
              <a:spcAft>
                <a:spcPts val="0"/>
              </a:spcAft>
              <a:buNone/>
            </a:pPr>
            <a:endParaRPr lang="en-US" dirty="0"/>
          </a:p>
        </p:txBody>
      </p:sp>
      <p:sp>
        <p:nvSpPr>
          <p:cNvPr id="95" name="Google Shape;95;p14">
            <a:extLst>
              <a:ext uri="{FF2B5EF4-FFF2-40B4-BE49-F238E27FC236}">
                <a16:creationId xmlns:a16="http://schemas.microsoft.com/office/drawing/2014/main" id="{09A7C862-CEAC-4A7A-0B9B-58A07314B0D4}"/>
              </a:ext>
            </a:extLst>
          </p:cNvPr>
          <p:cNvSpPr txBox="1"/>
          <p:nvPr/>
        </p:nvSpPr>
        <p:spPr>
          <a:xfrm>
            <a:off x="11531209" y="434774"/>
            <a:ext cx="5728091" cy="258532"/>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dirty="0">
                <a:solidFill>
                  <a:schemeClr val="bg1"/>
                </a:solidFill>
                <a:latin typeface="DM Serif Display"/>
                <a:ea typeface="DM Serif Display"/>
                <a:cs typeface="DM Serif Display"/>
                <a:sym typeface="DM Serif Display"/>
              </a:rPr>
              <a:t>Feb</a:t>
            </a:r>
            <a:r>
              <a:rPr lang="en-US" sz="2100" b="0" i="0" u="none" strike="noStrike" cap="none" dirty="0">
                <a:solidFill>
                  <a:schemeClr val="bg1"/>
                </a:solidFill>
                <a:latin typeface="DM Serif Display"/>
                <a:ea typeface="DM Serif Display"/>
                <a:cs typeface="DM Serif Display"/>
                <a:sym typeface="DM Serif Display"/>
              </a:rPr>
              <a:t> </a:t>
            </a:r>
            <a:r>
              <a:rPr lang="en-US" sz="2100" dirty="0">
                <a:solidFill>
                  <a:schemeClr val="bg1"/>
                </a:solidFill>
                <a:latin typeface="DM Serif Display"/>
                <a:ea typeface="DM Serif Display"/>
                <a:cs typeface="DM Serif Display"/>
                <a:sym typeface="DM Serif Display"/>
              </a:rPr>
              <a:t>0</a:t>
            </a:r>
            <a:r>
              <a:rPr lang="en-US" sz="2100" b="0" i="0" u="none" strike="noStrike" cap="none" dirty="0">
                <a:solidFill>
                  <a:schemeClr val="bg1"/>
                </a:solidFill>
                <a:latin typeface="DM Serif Display"/>
                <a:ea typeface="DM Serif Display"/>
                <a:cs typeface="DM Serif Display"/>
                <a:sym typeface="DM Serif Display"/>
              </a:rPr>
              <a:t>9, 2025</a:t>
            </a:r>
            <a:endParaRPr dirty="0">
              <a:solidFill>
                <a:schemeClr val="bg1"/>
              </a:solidFill>
            </a:endParaRPr>
          </a:p>
        </p:txBody>
      </p:sp>
    </p:spTree>
    <p:extLst>
      <p:ext uri="{BB962C8B-B14F-4D97-AF65-F5344CB8AC3E}">
        <p14:creationId xmlns:p14="http://schemas.microsoft.com/office/powerpoint/2010/main" val="1397174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Professional Minimalis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TotalTime>
  <Words>1360</Words>
  <Application>Microsoft Office PowerPoint</Application>
  <PresentationFormat>Custom</PresentationFormat>
  <Paragraphs>211</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Wingdings</vt:lpstr>
      <vt:lpstr>DM Serif Display</vt:lpstr>
      <vt:lpstr>DM Sans</vt:lpstr>
      <vt:lpstr>Arial</vt:lpstr>
      <vt:lpstr>Professional Minimalist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akash ag</dc:creator>
  <cp:lastModifiedBy>akash ag</cp:lastModifiedBy>
  <cp:revision>8</cp:revision>
  <dcterms:modified xsi:type="dcterms:W3CDTF">2025-02-09T16:42:35Z</dcterms:modified>
</cp:coreProperties>
</file>